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5" r:id="rId1"/>
  </p:sldMasterIdLst>
  <p:notesMasterIdLst>
    <p:notesMasterId r:id="rId26"/>
  </p:notesMasterIdLst>
  <p:sldIdLst>
    <p:sldId id="256" r:id="rId2"/>
    <p:sldId id="315" r:id="rId3"/>
    <p:sldId id="330" r:id="rId4"/>
    <p:sldId id="305" r:id="rId5"/>
    <p:sldId id="306" r:id="rId6"/>
    <p:sldId id="307" r:id="rId7"/>
    <p:sldId id="319" r:id="rId8"/>
    <p:sldId id="308" r:id="rId9"/>
    <p:sldId id="320" r:id="rId10"/>
    <p:sldId id="309" r:id="rId11"/>
    <p:sldId id="321" r:id="rId12"/>
    <p:sldId id="310" r:id="rId13"/>
    <p:sldId id="311" r:id="rId14"/>
    <p:sldId id="318" r:id="rId15"/>
    <p:sldId id="312" r:id="rId16"/>
    <p:sldId id="313" r:id="rId17"/>
    <p:sldId id="328" r:id="rId18"/>
    <p:sldId id="314" r:id="rId19"/>
    <p:sldId id="316" r:id="rId20"/>
    <p:sldId id="303" r:id="rId21"/>
    <p:sldId id="329" r:id="rId22"/>
    <p:sldId id="324" r:id="rId23"/>
    <p:sldId id="326" r:id="rId24"/>
    <p:sldId id="325"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p:cViewPr varScale="1">
        <p:scale>
          <a:sx n="86" d="100"/>
          <a:sy n="86" d="100"/>
        </p:scale>
        <p:origin x="1339"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0F66014-88A5-4F3F-AD4A-2389F8F4CB0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148CF550-E80A-4097-9B95-B4E6A04B55AD}"/>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26BD5DB1-0662-4E04-9AB5-BB2B90C1E9BD}" type="datetimeFigureOut">
              <a:rPr lang="en-US"/>
              <a:pPr>
                <a:defRPr/>
              </a:pPr>
              <a:t>8/13/2021</a:t>
            </a:fld>
            <a:endParaRPr lang="en-US" dirty="0"/>
          </a:p>
        </p:txBody>
      </p:sp>
      <p:sp>
        <p:nvSpPr>
          <p:cNvPr id="4" name="Slide Image Placeholder 3">
            <a:extLst>
              <a:ext uri="{FF2B5EF4-FFF2-40B4-BE49-F238E27FC236}">
                <a16:creationId xmlns:a16="http://schemas.microsoft.com/office/drawing/2014/main" id="{A471526D-93B5-463E-96C3-70C4355A404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527BAF06-0188-4928-A513-41E4D571CC0D}"/>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6DD262F-5EBB-478B-9D93-72E9D4A34F8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517A0FAC-EAD1-48E6-A754-B01EA13E011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FF7B75C-8006-48D1-92B2-4AD6574B9DD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D4976733-948D-4973-959D-F151507BD4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EF8217A2-513B-442A-B27D-CE91964F92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4117B875-4264-438A-B48E-4D67FD912D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E479D2-3518-42C6-B805-C340F62238AC}" type="slidenum">
              <a:rPr lang="en-US" altLang="en-US"/>
              <a:pPr eaLnBrk="1" hangingPunct="1"/>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fld id="{DB5942B1-ED6F-4BD3-A6A6-EE8E3789EB07}" type="slidenum">
              <a:rPr lang="en-US" altLang="en-US" smtClean="0"/>
              <a:pPr/>
              <a:t>‹#›</a:t>
            </a:fld>
            <a:endParaRPr lang="en-US" altLang="en-US"/>
          </a:p>
        </p:txBody>
      </p:sp>
    </p:spTree>
    <p:extLst>
      <p:ext uri="{BB962C8B-B14F-4D97-AF65-F5344CB8AC3E}">
        <p14:creationId xmlns:p14="http://schemas.microsoft.com/office/powerpoint/2010/main" val="23851767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96AA9F63-F2AE-4AB5-938F-EBA84FA51A47}" type="slidenum">
              <a:rPr lang="en-US" altLang="en-US" smtClean="0"/>
              <a:pPr/>
              <a:t>‹#›</a:t>
            </a:fld>
            <a:endParaRPr lang="en-US" altLang="en-US"/>
          </a:p>
        </p:txBody>
      </p:sp>
    </p:spTree>
    <p:extLst>
      <p:ext uri="{BB962C8B-B14F-4D97-AF65-F5344CB8AC3E}">
        <p14:creationId xmlns:p14="http://schemas.microsoft.com/office/powerpoint/2010/main" val="1371458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D59AE05D-C446-4B9B-A2A4-3D044E5F6CCA}" type="slidenum">
              <a:rPr lang="en-US" altLang="en-US" smtClean="0"/>
              <a:pPr/>
              <a:t>‹#›</a:t>
            </a:fld>
            <a:endParaRPr lang="en-US" altLang="en-US"/>
          </a:p>
        </p:txBody>
      </p:sp>
    </p:spTree>
    <p:extLst>
      <p:ext uri="{BB962C8B-B14F-4D97-AF65-F5344CB8AC3E}">
        <p14:creationId xmlns:p14="http://schemas.microsoft.com/office/powerpoint/2010/main" val="4172565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24495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fld id="{DE519D74-DFF2-4986-9CAD-563D892A1B0A}" type="slidenum">
              <a:rPr lang="en-US" altLang="en-US" smtClean="0"/>
              <a:pPr/>
              <a:t>‹#›</a:t>
            </a:fld>
            <a:endParaRPr lang="en-US" altLang="en-US"/>
          </a:p>
        </p:txBody>
      </p:sp>
    </p:spTree>
    <p:extLst>
      <p:ext uri="{BB962C8B-B14F-4D97-AF65-F5344CB8AC3E}">
        <p14:creationId xmlns:p14="http://schemas.microsoft.com/office/powerpoint/2010/main" val="4048881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fld id="{2CFEF27A-6031-4357-9674-0EE401F6521D}" type="slidenum">
              <a:rPr lang="en-US" altLang="en-US" smtClean="0"/>
              <a:pPr/>
              <a:t>‹#›</a:t>
            </a:fld>
            <a:endParaRPr lang="en-US" altLang="en-US"/>
          </a:p>
        </p:txBody>
      </p:sp>
    </p:spTree>
    <p:extLst>
      <p:ext uri="{BB962C8B-B14F-4D97-AF65-F5344CB8AC3E}">
        <p14:creationId xmlns:p14="http://schemas.microsoft.com/office/powerpoint/2010/main" val="41693441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endParaRPr lang="en-US" altLang="en-US"/>
          </a:p>
        </p:txBody>
      </p:sp>
      <p:sp>
        <p:nvSpPr>
          <p:cNvPr id="10" name="Slide Number Placeholder 9"/>
          <p:cNvSpPr>
            <a:spLocks noGrp="1"/>
          </p:cNvSpPr>
          <p:nvPr>
            <p:ph type="sldNum" sz="quarter" idx="12"/>
          </p:nvPr>
        </p:nvSpPr>
        <p:spPr/>
        <p:txBody>
          <a:bodyPr/>
          <a:lstStyle/>
          <a:p>
            <a:fld id="{B305FA3B-5677-41B9-80FF-20A731466493}" type="slidenum">
              <a:rPr lang="en-US" altLang="en-US" smtClean="0"/>
              <a:pPr/>
              <a:t>‹#›</a:t>
            </a:fld>
            <a:endParaRPr lang="en-US" altLang="en-US"/>
          </a:p>
        </p:txBody>
      </p:sp>
    </p:spTree>
    <p:extLst>
      <p:ext uri="{BB962C8B-B14F-4D97-AF65-F5344CB8AC3E}">
        <p14:creationId xmlns:p14="http://schemas.microsoft.com/office/powerpoint/2010/main" val="412717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fld id="{DB5942B1-ED6F-4BD3-A6A6-EE8E3789EB07}" type="slidenum">
              <a:rPr lang="en-US" altLang="en-US" smtClean="0"/>
              <a:pPr/>
              <a:t>‹#›</a:t>
            </a:fld>
            <a:endParaRPr lang="en-US" alt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96716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fld id="{889A226F-2130-4B2F-B51A-071942277A01}" type="slidenum">
              <a:rPr lang="en-US" altLang="en-US" smtClean="0"/>
              <a:pPr/>
              <a:t>‹#›</a:t>
            </a:fld>
            <a:endParaRPr lang="en-US" altLang="en-US"/>
          </a:p>
        </p:txBody>
      </p:sp>
    </p:spTree>
    <p:extLst>
      <p:ext uri="{BB962C8B-B14F-4D97-AF65-F5344CB8AC3E}">
        <p14:creationId xmlns:p14="http://schemas.microsoft.com/office/powerpoint/2010/main" val="312811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fld id="{A943B0F3-618C-4A85-BF4F-BEA93350FEAC}" type="slidenum">
              <a:rPr lang="en-US" altLang="en-US" smtClean="0"/>
              <a:pPr/>
              <a:t>‹#›</a:t>
            </a:fld>
            <a:endParaRPr lang="en-US" altLang="en-US"/>
          </a:p>
        </p:txBody>
      </p:sp>
    </p:spTree>
    <p:extLst>
      <p:ext uri="{BB962C8B-B14F-4D97-AF65-F5344CB8AC3E}">
        <p14:creationId xmlns:p14="http://schemas.microsoft.com/office/powerpoint/2010/main" val="1255395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pPr>
              <a:defRPr/>
            </a:pPr>
            <a:endParaRPr lang="en-US" altLang="en-US"/>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pPr>
              <a:defRPr/>
            </a:pPr>
            <a:endParaRPr lang="en-US" altLang="en-US"/>
          </a:p>
        </p:txBody>
      </p:sp>
      <p:sp>
        <p:nvSpPr>
          <p:cNvPr id="11" name="Slide Number Placeholder 10"/>
          <p:cNvSpPr>
            <a:spLocks noGrp="1"/>
          </p:cNvSpPr>
          <p:nvPr>
            <p:ph type="sldNum" sz="quarter" idx="12"/>
          </p:nvPr>
        </p:nvSpPr>
        <p:spPr/>
        <p:txBody>
          <a:bodyPr/>
          <a:lstStyle/>
          <a:p>
            <a:fld id="{FEA7F254-C0AF-4353-8F3E-AB56BCE877D6}" type="slidenum">
              <a:rPr lang="en-US" altLang="en-US" smtClean="0"/>
              <a:pPr/>
              <a:t>‹#›</a:t>
            </a:fld>
            <a:endParaRPr lang="en-US" altLang="en-US"/>
          </a:p>
        </p:txBody>
      </p:sp>
    </p:spTree>
    <p:extLst>
      <p:ext uri="{BB962C8B-B14F-4D97-AF65-F5344CB8AC3E}">
        <p14:creationId xmlns:p14="http://schemas.microsoft.com/office/powerpoint/2010/main" val="425896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pPr>
              <a:defRPr/>
            </a:pPr>
            <a:endParaRPr lang="en-US" altLang="en-US"/>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pPr>
              <a:defRPr/>
            </a:pPr>
            <a:endParaRPr lang="en-US" altLang="en-US"/>
          </a:p>
        </p:txBody>
      </p:sp>
      <p:sp>
        <p:nvSpPr>
          <p:cNvPr id="10" name="Slide Number Placeholder 9"/>
          <p:cNvSpPr>
            <a:spLocks noGrp="1"/>
          </p:cNvSpPr>
          <p:nvPr>
            <p:ph type="sldNum" sz="quarter" idx="12"/>
          </p:nvPr>
        </p:nvSpPr>
        <p:spPr/>
        <p:txBody>
          <a:bodyPr/>
          <a:lstStyle/>
          <a:p>
            <a:fld id="{917117FB-1662-438B-BE17-68CFF02E8076}" type="slidenum">
              <a:rPr lang="en-US" altLang="en-US" smtClean="0"/>
              <a:pPr/>
              <a:t>‹#›</a:t>
            </a:fld>
            <a:endParaRPr lang="en-US" altLang="en-US"/>
          </a:p>
        </p:txBody>
      </p:sp>
    </p:spTree>
    <p:extLst>
      <p:ext uri="{BB962C8B-B14F-4D97-AF65-F5344CB8AC3E}">
        <p14:creationId xmlns:p14="http://schemas.microsoft.com/office/powerpoint/2010/main" val="3824079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pPr>
              <a:defRPr/>
            </a:pPr>
            <a:endParaRPr lang="en-US" altLang="en-US"/>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pPr>
              <a:defRPr/>
            </a:pPr>
            <a:endParaRPr lang="en-US" altLang="en-US"/>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DB5942B1-ED6F-4BD3-A6A6-EE8E3789EB07}" type="slidenum">
              <a:rPr lang="en-US" altLang="en-US" smtClean="0"/>
              <a:pPr/>
              <a:t>‹#›</a:t>
            </a:fld>
            <a:endParaRPr lang="en-US" altLang="en-US"/>
          </a:p>
        </p:txBody>
      </p:sp>
    </p:spTree>
    <p:extLst>
      <p:ext uri="{BB962C8B-B14F-4D97-AF65-F5344CB8AC3E}">
        <p14:creationId xmlns:p14="http://schemas.microsoft.com/office/powerpoint/2010/main" val="1264244211"/>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 id="2147483877" r:id="rId12"/>
  </p:sldLayoutIdLst>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8512FCF-F489-4D60-8A8D-EA9781D0A389}"/>
              </a:ext>
            </a:extLst>
          </p:cNvPr>
          <p:cNvSpPr>
            <a:spLocks noGrp="1" noChangeArrowheads="1"/>
          </p:cNvSpPr>
          <p:nvPr>
            <p:ph type="ctrTitle" idx="4294967295"/>
          </p:nvPr>
        </p:nvSpPr>
        <p:spPr>
          <a:xfrm>
            <a:off x="457200" y="381000"/>
            <a:ext cx="8229600" cy="1752600"/>
          </a:xfrm>
          <a:solidFill>
            <a:srgbClr val="FFFFFF"/>
          </a:solidFill>
          <a:ln>
            <a:solidFill>
              <a:srgbClr val="000000"/>
            </a:solidFill>
            <a:miter lim="800000"/>
            <a:headEnd/>
            <a:tailEnd/>
          </a:ln>
        </p:spPr>
        <p:txBody>
          <a:bodyPr>
            <a:normAutofit fontScale="90000"/>
          </a:bodyPr>
          <a:lstStyle/>
          <a:p>
            <a:pPr algn="ctr" eaLnBrk="1" hangingPunct="1"/>
            <a:r>
              <a:rPr lang="en-US" altLang="en-US" sz="3600" dirty="0"/>
              <a:t>Lessons for </a:t>
            </a:r>
            <a:br>
              <a:rPr lang="en-US" altLang="en-US" sz="3600" dirty="0"/>
            </a:br>
            <a:r>
              <a:rPr lang="en-US" altLang="en-US" sz="3600" dirty="0"/>
              <a:t>Matrimonial lawyers FROM </a:t>
            </a:r>
            <a:br>
              <a:rPr lang="en-US" altLang="en-US" sz="3600" dirty="0"/>
            </a:br>
            <a:r>
              <a:rPr lang="en-US" altLang="en-US" sz="3600" dirty="0"/>
              <a:t>true-crime tv</a:t>
            </a:r>
          </a:p>
        </p:txBody>
      </p:sp>
      <p:sp>
        <p:nvSpPr>
          <p:cNvPr id="3075" name="Rectangle 3">
            <a:extLst>
              <a:ext uri="{FF2B5EF4-FFF2-40B4-BE49-F238E27FC236}">
                <a16:creationId xmlns:a16="http://schemas.microsoft.com/office/drawing/2014/main" id="{60F2577E-4215-4990-BCCB-3F9647E9E097}"/>
              </a:ext>
            </a:extLst>
          </p:cNvPr>
          <p:cNvSpPr>
            <a:spLocks noGrp="1" noChangeArrowheads="1"/>
          </p:cNvSpPr>
          <p:nvPr>
            <p:ph type="subTitle" idx="4294967295"/>
          </p:nvPr>
        </p:nvSpPr>
        <p:spPr>
          <a:xfrm>
            <a:off x="457200" y="2667000"/>
            <a:ext cx="8229600" cy="1143000"/>
          </a:xfrm>
          <a:solidFill>
            <a:srgbClr val="FFFFFF"/>
          </a:solidFill>
          <a:ln>
            <a:solidFill>
              <a:srgbClr val="000000"/>
            </a:solidFill>
            <a:miter lim="800000"/>
            <a:headEnd/>
            <a:tailEnd/>
          </a:ln>
        </p:spPr>
        <p:txBody>
          <a:bodyPr/>
          <a:lstStyle/>
          <a:p>
            <a:pPr marL="0" indent="0" algn="ctr" eaLnBrk="1" hangingPunct="1">
              <a:buFont typeface="Wingdings" panose="05000000000000000000" pitchFamily="2" charset="2"/>
              <a:buNone/>
            </a:pPr>
            <a:r>
              <a:rPr lang="en-US" altLang="en-US" sz="2300" dirty="0"/>
              <a:t>Dr. Brian Russell</a:t>
            </a:r>
          </a:p>
          <a:p>
            <a:pPr marL="0" indent="0" algn="ctr" eaLnBrk="1" hangingPunct="1">
              <a:buFont typeface="Wingdings" panose="05000000000000000000" pitchFamily="2" charset="2"/>
              <a:buNone/>
            </a:pPr>
            <a:r>
              <a:rPr lang="en-US" altLang="en-US" sz="2300" dirty="0"/>
              <a:t>Licensed Psychologist &amp; Attorney at Law</a:t>
            </a:r>
          </a:p>
          <a:p>
            <a:pPr marL="0" indent="0" algn="ctr" eaLnBrk="1" hangingPunct="1">
              <a:buFont typeface="Wingdings" panose="05000000000000000000" pitchFamily="2" charset="2"/>
              <a:buNone/>
            </a:pPr>
            <a:endParaRPr lang="en-US" altLang="en-US" sz="2300" dirty="0"/>
          </a:p>
          <a:p>
            <a:pPr marL="0" indent="0" algn="ctr" eaLnBrk="1" hangingPunct="1">
              <a:buFont typeface="Wingdings" panose="05000000000000000000" pitchFamily="2" charset="2"/>
              <a:buNone/>
            </a:pPr>
            <a:endParaRPr lang="en-US" altLang="en-US" sz="2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False accusations </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1" y="1814885"/>
            <a:ext cx="8229600" cy="4953000"/>
          </a:xfrm>
        </p:spPr>
        <p:txBody>
          <a:bodyPr>
            <a:noAutofit/>
          </a:bodyPr>
          <a:lstStyle/>
          <a:p>
            <a:pPr marL="0" indent="0">
              <a:buNone/>
            </a:pPr>
            <a:r>
              <a:rPr lang="en-US" sz="2800" dirty="0"/>
              <a:t>In many cases:</a:t>
            </a:r>
          </a:p>
          <a:p>
            <a:r>
              <a:rPr lang="en-US" sz="2800" dirty="0"/>
              <a:t>Litigants falsely allege domestic violence.</a:t>
            </a:r>
          </a:p>
          <a:p>
            <a:r>
              <a:rPr lang="en-US" sz="2800" dirty="0"/>
              <a:t>Litigants falsely allege child abuse.</a:t>
            </a:r>
          </a:p>
          <a:p>
            <a:pPr marL="0" indent="0">
              <a:buNone/>
            </a:pPr>
            <a:r>
              <a:rPr lang="en-US" sz="2800" dirty="0"/>
              <a:t>Sometimes, it’s deliberate (i.e., abusive in itself).</a:t>
            </a:r>
          </a:p>
          <a:p>
            <a:pPr marL="0" indent="0">
              <a:buNone/>
            </a:pPr>
            <a:r>
              <a:rPr lang="en-US" sz="2800" dirty="0"/>
              <a:t>Other times, it’s genuinely believed yet still false.</a:t>
            </a:r>
          </a:p>
          <a:p>
            <a:pPr marL="0" indent="0">
              <a:buNone/>
            </a:pPr>
            <a:r>
              <a:rPr lang="en-US" sz="2800" dirty="0"/>
              <a:t>Lawyers, too, can help whether representing accused or accuser (sometimes accusers think an accusation is their only hope or is justified by emotional abuse).</a:t>
            </a:r>
          </a:p>
          <a:p>
            <a:pPr marL="0" indent="0">
              <a:buNone/>
            </a:pPr>
            <a:endParaRPr lang="en-US" sz="28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2385426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solidFill>
                  <a:schemeClr val="tx1"/>
                </a:solidFill>
              </a:rPr>
              <a:t>Case of the kidnapped </a:t>
            </a:r>
            <a:r>
              <a:rPr lang="en-US" dirty="0" err="1">
                <a:solidFill>
                  <a:schemeClr val="tx1"/>
                </a:solidFill>
              </a:rPr>
              <a:t>kansans</a:t>
            </a:r>
            <a:r>
              <a:rPr lang="en-US" dirty="0">
                <a:solidFill>
                  <a:schemeClr val="tx1"/>
                </a:solidFill>
              </a:rPr>
              <a:t> </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0" y="1905000"/>
            <a:ext cx="8229600" cy="4953000"/>
          </a:xfrm>
        </p:spPr>
        <p:txBody>
          <a:bodyPr>
            <a:noAutofit/>
          </a:bodyPr>
          <a:lstStyle/>
          <a:p>
            <a:pPr marL="0" indent="0">
              <a:buNone/>
            </a:pPr>
            <a:r>
              <a:rPr lang="en-US" sz="2000" dirty="0"/>
              <a:t>2014: Mid-divorce, </a:t>
            </a:r>
            <a:r>
              <a:rPr lang="en-US" sz="2000" dirty="0" err="1"/>
              <a:t>Bogdana</a:t>
            </a:r>
            <a:r>
              <a:rPr lang="en-US" sz="2000" dirty="0"/>
              <a:t> Mobley flees to her native Russia taking:</a:t>
            </a:r>
          </a:p>
          <a:p>
            <a:r>
              <a:rPr lang="en-US" sz="2000" dirty="0"/>
              <a:t>Her daughter from a previous marriage</a:t>
            </a:r>
          </a:p>
          <a:p>
            <a:r>
              <a:rPr lang="en-US" sz="2000" dirty="0"/>
              <a:t>Her daughter with then-husband Brian Mobley, Sophia, now 6</a:t>
            </a:r>
          </a:p>
          <a:p>
            <a:r>
              <a:rPr lang="en-US" sz="2000" dirty="0"/>
              <a:t>Her then-unborn second child with Brian, Isabella, now 5 </a:t>
            </a:r>
          </a:p>
          <a:p>
            <a:pPr marL="0" indent="0">
              <a:buNone/>
            </a:pPr>
            <a:r>
              <a:rPr lang="en-US" sz="2000" dirty="0"/>
              <a:t>2014-2017: </a:t>
            </a:r>
            <a:r>
              <a:rPr lang="en-US" sz="2000" dirty="0" err="1"/>
              <a:t>Bogdana</a:t>
            </a:r>
            <a:r>
              <a:rPr lang="en-US" sz="2000" dirty="0"/>
              <a:t> lets Brian see the girls by Skype, demands cash for visits </a:t>
            </a:r>
          </a:p>
          <a:p>
            <a:pPr marL="0" indent="0">
              <a:buNone/>
            </a:pPr>
            <a:r>
              <a:rPr lang="en-US" sz="2000" dirty="0"/>
              <a:t>2017: </a:t>
            </a:r>
            <a:r>
              <a:rPr lang="en-US" sz="2000" dirty="0" err="1"/>
              <a:t>Bogdana</a:t>
            </a:r>
            <a:r>
              <a:rPr lang="en-US" sz="2000" dirty="0"/>
              <a:t> returns to KS to file child-support paperwork</a:t>
            </a:r>
          </a:p>
          <a:p>
            <a:r>
              <a:rPr lang="en-US" sz="2000" dirty="0"/>
              <a:t>Arrested by FBI</a:t>
            </a:r>
          </a:p>
          <a:p>
            <a:r>
              <a:rPr lang="en-US" sz="2000" dirty="0"/>
              <a:t>Charged with international parental kidnapping &amp; attempted extortion</a:t>
            </a:r>
          </a:p>
          <a:p>
            <a:pPr marL="0" indent="0">
              <a:buNone/>
            </a:pPr>
            <a:r>
              <a:rPr lang="en-US" sz="2000" dirty="0"/>
              <a:t>2019: </a:t>
            </a:r>
            <a:r>
              <a:rPr lang="en-US" sz="2000" dirty="0" err="1"/>
              <a:t>Bogdana</a:t>
            </a:r>
            <a:r>
              <a:rPr lang="en-US" sz="2000" dirty="0"/>
              <a:t> gets 7 years for parental kidnapping &amp; 2 extortion counts</a:t>
            </a:r>
          </a:p>
          <a:p>
            <a:pPr marL="0" indent="0">
              <a:buNone/>
            </a:pPr>
            <a:r>
              <a:rPr lang="en-US" sz="2000" dirty="0"/>
              <a:t>2020: Fed. appeals court overturns extortion convictions, </a:t>
            </a:r>
            <a:r>
              <a:rPr lang="en-US" sz="2000" dirty="0" err="1"/>
              <a:t>Bogdana</a:t>
            </a:r>
            <a:r>
              <a:rPr lang="en-US" sz="2000" dirty="0"/>
              <a:t> is released having already served the max. for parental kidnapping, kids remain in Russia according to National Center for Missing &amp; Exploited Children</a:t>
            </a:r>
          </a:p>
          <a:p>
            <a:pPr marL="0" indent="0">
              <a:buNone/>
            </a:pPr>
            <a:endParaRPr lang="en-US" sz="28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4132735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Parental kidnapping </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0" y="1898374"/>
            <a:ext cx="8229600" cy="4495800"/>
          </a:xfrm>
        </p:spPr>
        <p:txBody>
          <a:bodyPr>
            <a:noAutofit/>
          </a:bodyPr>
          <a:lstStyle/>
          <a:p>
            <a:pPr marL="0" indent="0">
              <a:buNone/>
            </a:pPr>
            <a:r>
              <a:rPr lang="en-US" sz="2800" dirty="0"/>
              <a:t>D.O.J. National Incidence Studies of Missing,  Abducted, Runaway, and Throwaway Children (dated, early 2000s)</a:t>
            </a:r>
          </a:p>
          <a:p>
            <a:r>
              <a:rPr lang="en-US" sz="2800" dirty="0"/>
              <a:t>~200,000 cases in a yr. (9% of all kids who go missing)</a:t>
            </a:r>
          </a:p>
          <a:p>
            <a:r>
              <a:rPr lang="en-US" sz="2800" dirty="0"/>
              <a:t>Most taken from home (7% from school)</a:t>
            </a:r>
          </a:p>
          <a:p>
            <a:r>
              <a:rPr lang="en-US" sz="2800" dirty="0"/>
              <a:t>Usually were with perpetrator immediately prior</a:t>
            </a:r>
          </a:p>
          <a:p>
            <a:r>
              <a:rPr lang="en-US" sz="2800" dirty="0"/>
              <a:t>Almost always in divorce/split-custody situation</a:t>
            </a:r>
          </a:p>
          <a:p>
            <a:r>
              <a:rPr lang="en-US" sz="2800" dirty="0"/>
              <a:t>½ boys, ½ girls, 44% &lt; age 6</a:t>
            </a:r>
          </a:p>
          <a:p>
            <a:r>
              <a:rPr lang="en-US" sz="2800" dirty="0"/>
              <a:t>Fathers more than twice as likely to perpetrate</a:t>
            </a:r>
          </a:p>
          <a:p>
            <a:r>
              <a:rPr lang="en-US" sz="2800" dirty="0"/>
              <a:t>Same racial breakdown as general population</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1300531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Parental kidnapping, Continued </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1" y="1905000"/>
            <a:ext cx="8229600" cy="4495800"/>
          </a:xfrm>
        </p:spPr>
        <p:txBody>
          <a:bodyPr>
            <a:noAutofit/>
          </a:bodyPr>
          <a:lstStyle/>
          <a:p>
            <a:pPr marL="0" indent="0">
              <a:buNone/>
            </a:pPr>
            <a:r>
              <a:rPr lang="en-US" sz="2800" dirty="0"/>
              <a:t>D.O.J. National Incidence Studies of Missing,  Abducted, Runaway, and Throwaway Children </a:t>
            </a:r>
          </a:p>
          <a:p>
            <a:r>
              <a:rPr lang="en-US" sz="2800" dirty="0"/>
              <a:t>35% summer (Jun.-Aug.)</a:t>
            </a:r>
          </a:p>
          <a:p>
            <a:r>
              <a:rPr lang="en-US" sz="2800" dirty="0"/>
              <a:t>91% returned</a:t>
            </a:r>
          </a:p>
          <a:p>
            <a:pPr lvl="1"/>
            <a:r>
              <a:rPr lang="en-US" sz="2600" dirty="0"/>
              <a:t>79% &lt; 1 mo.</a:t>
            </a:r>
          </a:p>
          <a:p>
            <a:pPr lvl="1"/>
            <a:r>
              <a:rPr lang="en-US" sz="2600" dirty="0"/>
              <a:t>46% &lt; 1 wk.</a:t>
            </a:r>
          </a:p>
          <a:p>
            <a:pPr lvl="1"/>
            <a:r>
              <a:rPr lang="en-US" sz="2600" dirty="0"/>
              <a:t>23% &lt; 1 day</a:t>
            </a:r>
            <a:endParaRPr lang="en-US" sz="2800" dirty="0"/>
          </a:p>
          <a:p>
            <a:r>
              <a:rPr lang="en-US" sz="2800" dirty="0"/>
              <a:t>6% not returned but located</a:t>
            </a:r>
          </a:p>
          <a:p>
            <a:r>
              <a:rPr lang="en-US" sz="2800" dirty="0"/>
              <a:t>~2% not returned/located (deceased?, overseas?)</a:t>
            </a:r>
          </a:p>
          <a:p>
            <a:pPr marL="0" indent="0">
              <a:buNone/>
            </a:pPr>
            <a:endParaRPr lang="en-US" sz="2800" dirty="0"/>
          </a:p>
          <a:p>
            <a:endParaRPr lang="en-US" sz="3200" dirty="0"/>
          </a:p>
          <a:p>
            <a:pPr marL="0" indent="0">
              <a:buNone/>
            </a:pPr>
            <a:endParaRPr lang="en-US" sz="3200" dirty="0"/>
          </a:p>
        </p:txBody>
      </p:sp>
    </p:spTree>
    <p:extLst>
      <p:ext uri="{BB962C8B-B14F-4D97-AF65-F5344CB8AC3E}">
        <p14:creationId xmlns:p14="http://schemas.microsoft.com/office/powerpoint/2010/main" val="4202453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err="1">
                <a:solidFill>
                  <a:schemeClr val="tx1"/>
                </a:solidFill>
              </a:rPr>
              <a:t>Vallow</a:t>
            </a:r>
            <a:r>
              <a:rPr lang="en-US" dirty="0">
                <a:solidFill>
                  <a:schemeClr val="tx1"/>
                </a:solidFill>
              </a:rPr>
              <a:t> case</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1" y="1828800"/>
            <a:ext cx="8229600" cy="4495800"/>
          </a:xfrm>
        </p:spPr>
        <p:txBody>
          <a:bodyPr>
            <a:noAutofit/>
          </a:bodyPr>
          <a:lstStyle/>
          <a:p>
            <a:pPr marL="0" indent="0">
              <a:buNone/>
            </a:pPr>
            <a:r>
              <a:rPr lang="en-US" sz="2000" dirty="0"/>
              <a:t>2003: Charles &amp; Lori </a:t>
            </a:r>
            <a:r>
              <a:rPr lang="en-US" sz="2000" dirty="0" err="1"/>
              <a:t>Vallow</a:t>
            </a:r>
            <a:r>
              <a:rPr lang="en-US" sz="2000" dirty="0"/>
              <a:t> marry</a:t>
            </a:r>
          </a:p>
          <a:p>
            <a:pPr marL="0" indent="0">
              <a:buNone/>
            </a:pPr>
            <a:r>
              <a:rPr lang="en-US" sz="2000" dirty="0"/>
              <a:t>2019: Charles petitions for divorce, alleges Lori threatened his life, gets a PFA</a:t>
            </a:r>
          </a:p>
          <a:p>
            <a:pPr marL="0" indent="0">
              <a:buNone/>
            </a:pPr>
            <a:r>
              <a:rPr lang="en-US" sz="2000" dirty="0"/>
              <a:t>         Charles petitions for full custody of their adopted son Joshua, 7</a:t>
            </a:r>
          </a:p>
          <a:p>
            <a:pPr marL="0" indent="0">
              <a:buNone/>
            </a:pPr>
            <a:r>
              <a:rPr lang="en-US" sz="2000" dirty="0"/>
              <a:t>         Charles alleges Lori said she was a god helping Christ to return in 2020</a:t>
            </a:r>
          </a:p>
          <a:p>
            <a:pPr marL="0" indent="0">
              <a:buNone/>
            </a:pPr>
            <a:r>
              <a:rPr lang="en-US" sz="2000" dirty="0"/>
              <a:t>         Charles then dismisses divorce petition</a:t>
            </a:r>
          </a:p>
          <a:p>
            <a:pPr marL="0" indent="0">
              <a:buNone/>
            </a:pPr>
            <a:r>
              <a:rPr lang="en-US" sz="2000" dirty="0"/>
              <a:t>         Charles is shot &amp; killed by Lori’s brother, who claimed self-defense</a:t>
            </a:r>
          </a:p>
          <a:p>
            <a:pPr marL="0" indent="0">
              <a:buNone/>
            </a:pPr>
            <a:r>
              <a:rPr lang="en-US" sz="2000" dirty="0"/>
              <a:t>         Lori’s brother dies (of “natural causes” but under investigation)</a:t>
            </a:r>
          </a:p>
          <a:p>
            <a:pPr marL="0" indent="0">
              <a:buNone/>
            </a:pPr>
            <a:r>
              <a:rPr lang="en-US" sz="2000" dirty="0"/>
              <a:t>         Lori marries “widower” (since charged with murder) Chad </a:t>
            </a:r>
            <a:r>
              <a:rPr lang="en-US" sz="2000" dirty="0" err="1"/>
              <a:t>Daybell</a:t>
            </a:r>
            <a:endParaRPr lang="en-US" sz="2000" dirty="0"/>
          </a:p>
          <a:p>
            <a:pPr marL="0" indent="0">
              <a:buNone/>
            </a:pPr>
            <a:r>
              <a:rPr lang="en-US" sz="2000" dirty="0"/>
              <a:t>         Joshua &amp; </a:t>
            </a:r>
            <a:r>
              <a:rPr lang="en-US" sz="2000" dirty="0" err="1"/>
              <a:t>Tylee</a:t>
            </a:r>
            <a:r>
              <a:rPr lang="en-US" sz="2000" dirty="0"/>
              <a:t> (Lori’s daughter from a previous marriage, 17) go missing</a:t>
            </a:r>
          </a:p>
          <a:p>
            <a:pPr marL="0" indent="0">
              <a:buNone/>
            </a:pPr>
            <a:r>
              <a:rPr lang="en-US" sz="2000" dirty="0"/>
              <a:t>2020: Joshua’s &amp; </a:t>
            </a:r>
            <a:r>
              <a:rPr lang="en-US" sz="2000" dirty="0" err="1"/>
              <a:t>Tylee’s</a:t>
            </a:r>
            <a:r>
              <a:rPr lang="en-US" sz="2000" dirty="0"/>
              <a:t> remains found on Chad </a:t>
            </a:r>
            <a:r>
              <a:rPr lang="en-US" sz="2000" dirty="0" err="1"/>
              <a:t>Daybell’s</a:t>
            </a:r>
            <a:r>
              <a:rPr lang="en-US" sz="2000" dirty="0"/>
              <a:t> property</a:t>
            </a:r>
          </a:p>
          <a:p>
            <a:pPr marL="0" indent="0">
              <a:buNone/>
            </a:pPr>
            <a:r>
              <a:rPr lang="en-US" sz="2000" dirty="0"/>
              <a:t>2021: Chad </a:t>
            </a:r>
            <a:r>
              <a:rPr lang="en-US" sz="2000" dirty="0" err="1"/>
              <a:t>Daybell</a:t>
            </a:r>
            <a:r>
              <a:rPr lang="en-US" sz="2000" dirty="0"/>
              <a:t> &amp; Lori </a:t>
            </a:r>
            <a:r>
              <a:rPr lang="en-US" sz="2000" dirty="0" err="1"/>
              <a:t>Vallow</a:t>
            </a:r>
            <a:r>
              <a:rPr lang="en-US" sz="2000" dirty="0"/>
              <a:t> charged with the kids’ 1</a:t>
            </a:r>
            <a:r>
              <a:rPr lang="en-US" sz="2000" baseline="30000" dirty="0"/>
              <a:t>st</a:t>
            </a:r>
            <a:r>
              <a:rPr lang="en-US" sz="2000" dirty="0"/>
              <a:t>-degree murders</a:t>
            </a:r>
          </a:p>
        </p:txBody>
      </p:sp>
    </p:spTree>
    <p:extLst>
      <p:ext uri="{BB962C8B-B14F-4D97-AF65-F5344CB8AC3E}">
        <p14:creationId xmlns:p14="http://schemas.microsoft.com/office/powerpoint/2010/main" val="104514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Murder</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1" y="1981200"/>
            <a:ext cx="8229600" cy="4419600"/>
          </a:xfrm>
        </p:spPr>
        <p:txBody>
          <a:bodyPr>
            <a:noAutofit/>
          </a:bodyPr>
          <a:lstStyle/>
          <a:p>
            <a:pPr marL="0" indent="0">
              <a:buNone/>
            </a:pPr>
            <a:r>
              <a:rPr lang="en-US" sz="3200" i="1" dirty="0"/>
              <a:t>Violence and Gender </a:t>
            </a:r>
            <a:r>
              <a:rPr lang="en-US" sz="3200" dirty="0"/>
              <a:t>2019</a:t>
            </a:r>
          </a:p>
          <a:p>
            <a:r>
              <a:rPr lang="en-US" sz="3200" dirty="0"/>
              <a:t>2237 domestic-partner homicides in 2017</a:t>
            </a:r>
          </a:p>
          <a:p>
            <a:pPr lvl="1"/>
            <a:r>
              <a:rPr lang="en-US" sz="3200" dirty="0"/>
              <a:t>1527 female victims</a:t>
            </a:r>
          </a:p>
          <a:p>
            <a:pPr lvl="1"/>
            <a:r>
              <a:rPr lang="en-US" sz="3200" dirty="0"/>
              <a:t>Doesn’t include homicides of/by affair partners</a:t>
            </a:r>
          </a:p>
          <a:p>
            <a:pPr marL="0" indent="0">
              <a:buNone/>
            </a:pPr>
            <a:endParaRPr lang="en-US" sz="28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39928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Divorce as precipitating factor</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1" y="1828800"/>
            <a:ext cx="8229600" cy="4495800"/>
          </a:xfrm>
        </p:spPr>
        <p:txBody>
          <a:bodyPr>
            <a:noAutofit/>
          </a:bodyPr>
          <a:lstStyle/>
          <a:p>
            <a:pPr marL="0" indent="0">
              <a:buNone/>
            </a:pPr>
            <a:r>
              <a:rPr lang="en-US" sz="2800" dirty="0"/>
              <a:t>Chances of someone involved in a divorce getting murdered are higher when there has been:</a:t>
            </a:r>
          </a:p>
          <a:p>
            <a:r>
              <a:rPr lang="en-US" sz="2800" dirty="0"/>
              <a:t>Domestic-violence history</a:t>
            </a:r>
          </a:p>
          <a:p>
            <a:r>
              <a:rPr lang="en-US" sz="2800" dirty="0"/>
              <a:t>Infidelity</a:t>
            </a:r>
          </a:p>
          <a:p>
            <a:pPr lvl="1"/>
            <a:r>
              <a:rPr lang="en-US" sz="2600" dirty="0"/>
              <a:t>Multiple potential perpetrators, motives, &amp; victims</a:t>
            </a:r>
          </a:p>
          <a:p>
            <a:r>
              <a:rPr lang="en-US" sz="2800" dirty="0"/>
              <a:t>Financial trouble</a:t>
            </a:r>
          </a:p>
          <a:p>
            <a:pPr lvl="1"/>
            <a:r>
              <a:rPr lang="en-US" sz="2600" dirty="0"/>
              <a:t>Window closing on opportunity &amp;/or fear of future</a:t>
            </a:r>
          </a:p>
          <a:p>
            <a:r>
              <a:rPr lang="en-US" sz="2800" dirty="0"/>
              <a:t>Child-custody issues (especially fear of loss of custody)</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777717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Tragic outcomes</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1" y="1828800"/>
            <a:ext cx="8229600" cy="4495800"/>
          </a:xfrm>
        </p:spPr>
        <p:txBody>
          <a:bodyPr>
            <a:noAutofit/>
          </a:bodyPr>
          <a:lstStyle/>
          <a:p>
            <a:pPr marL="0" indent="0">
              <a:buNone/>
            </a:pPr>
            <a:r>
              <a:rPr lang="en-US" sz="2800" dirty="0"/>
              <a:t>Financial devastation</a:t>
            </a:r>
          </a:p>
          <a:p>
            <a:pPr marL="0" indent="0">
              <a:buNone/>
            </a:pPr>
            <a:r>
              <a:rPr lang="en-US" sz="2800" dirty="0"/>
              <a:t>Reputations ruined</a:t>
            </a:r>
          </a:p>
          <a:p>
            <a:pPr marL="0" indent="0">
              <a:buNone/>
            </a:pPr>
            <a:r>
              <a:rPr lang="en-US" sz="2800" dirty="0"/>
              <a:t>Kids losing parents</a:t>
            </a:r>
          </a:p>
          <a:p>
            <a:r>
              <a:rPr lang="en-US" sz="2800" dirty="0"/>
              <a:t>Death</a:t>
            </a:r>
          </a:p>
          <a:p>
            <a:r>
              <a:rPr lang="en-US" sz="2800" dirty="0"/>
              <a:t>Long-term separation</a:t>
            </a:r>
          </a:p>
          <a:p>
            <a:pPr lvl="1"/>
            <a:r>
              <a:rPr lang="en-US" sz="2600" dirty="0"/>
              <a:t>Kidnapping</a:t>
            </a:r>
          </a:p>
          <a:p>
            <a:pPr lvl="1"/>
            <a:r>
              <a:rPr lang="en-US" sz="2600" dirty="0"/>
              <a:t>Prison (lasting conflict about what to believe)</a:t>
            </a:r>
          </a:p>
          <a:p>
            <a:pPr marL="0" indent="0">
              <a:buNone/>
            </a:pPr>
            <a:r>
              <a:rPr lang="en-US" sz="2800" dirty="0"/>
              <a:t>Kids being killed</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2324684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Tips for lawyers</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1" y="1828800"/>
            <a:ext cx="8229600" cy="4495800"/>
          </a:xfrm>
        </p:spPr>
        <p:txBody>
          <a:bodyPr>
            <a:noAutofit/>
          </a:bodyPr>
          <a:lstStyle/>
          <a:p>
            <a:pPr marL="0" indent="0">
              <a:buNone/>
            </a:pPr>
            <a:r>
              <a:rPr lang="en-US" sz="2400" dirty="0">
                <a:solidFill>
                  <a:schemeClr val="tx1"/>
                </a:solidFill>
              </a:rPr>
              <a:t>Consider </a:t>
            </a:r>
            <a:r>
              <a:rPr lang="en-US" sz="2400" i="1" dirty="0">
                <a:solidFill>
                  <a:schemeClr val="tx1"/>
                </a:solidFill>
              </a:rPr>
              <a:t>not</a:t>
            </a:r>
            <a:r>
              <a:rPr lang="en-US" sz="2400" dirty="0">
                <a:solidFill>
                  <a:schemeClr val="tx1"/>
                </a:solidFill>
              </a:rPr>
              <a:t> offering free consultations for divorces (to discourage efforts to “conflict you out”). </a:t>
            </a:r>
          </a:p>
          <a:p>
            <a:pPr marL="0" indent="0">
              <a:buNone/>
            </a:pPr>
            <a:r>
              <a:rPr lang="en-US" sz="2400" dirty="0">
                <a:solidFill>
                  <a:schemeClr val="tx1"/>
                </a:solidFill>
              </a:rPr>
              <a:t>Watch for erratic behavior (on either side).</a:t>
            </a:r>
          </a:p>
          <a:p>
            <a:pPr marL="0" indent="0">
              <a:buNone/>
            </a:pPr>
            <a:r>
              <a:rPr lang="en-US" sz="2400" dirty="0">
                <a:solidFill>
                  <a:schemeClr val="tx1"/>
                </a:solidFill>
              </a:rPr>
              <a:t>Listen for erratic talk (e.g. , about “confronting” _____).</a:t>
            </a:r>
          </a:p>
          <a:p>
            <a:pPr marL="0" indent="0">
              <a:buNone/>
            </a:pPr>
            <a:r>
              <a:rPr lang="en-US" sz="2400" dirty="0">
                <a:solidFill>
                  <a:schemeClr val="tx1"/>
                </a:solidFill>
              </a:rPr>
              <a:t>Counsel clients about realities of court orders (PFAs, custody...)</a:t>
            </a:r>
          </a:p>
          <a:p>
            <a:pPr marL="0" indent="0">
              <a:buNone/>
            </a:pPr>
            <a:r>
              <a:rPr lang="en-US" sz="2400" dirty="0">
                <a:solidFill>
                  <a:schemeClr val="tx1"/>
                </a:solidFill>
              </a:rPr>
              <a:t>Keep a list of local resources</a:t>
            </a:r>
          </a:p>
          <a:p>
            <a:r>
              <a:rPr lang="en-US" sz="2400" dirty="0">
                <a:solidFill>
                  <a:schemeClr val="tx1"/>
                </a:solidFill>
              </a:rPr>
              <a:t>Psychologists (therapists as well as potential experts)</a:t>
            </a:r>
          </a:p>
          <a:p>
            <a:r>
              <a:rPr lang="en-US" sz="2400" dirty="0">
                <a:solidFill>
                  <a:schemeClr val="tx1"/>
                </a:solidFill>
              </a:rPr>
              <a:t>Shelters</a:t>
            </a:r>
          </a:p>
          <a:p>
            <a:pPr marL="0" indent="0">
              <a:buNone/>
            </a:pPr>
            <a:r>
              <a:rPr lang="en-US" sz="2400" dirty="0">
                <a:solidFill>
                  <a:schemeClr val="tx1"/>
                </a:solidFill>
              </a:rPr>
              <a:t>Counsel clients about complications of “moving on” prematurely.</a:t>
            </a:r>
          </a:p>
          <a:p>
            <a:pPr marL="0" indent="0">
              <a:buNone/>
            </a:pPr>
            <a:r>
              <a:rPr lang="en-US" sz="2400" dirty="0">
                <a:solidFill>
                  <a:schemeClr val="tx1"/>
                </a:solidFill>
              </a:rPr>
              <a:t>Review relevant </a:t>
            </a:r>
            <a:r>
              <a:rPr lang="en-US" sz="2400">
                <a:solidFill>
                  <a:schemeClr val="tx1"/>
                </a:solidFill>
              </a:rPr>
              <a:t>professional-conduct rules.</a:t>
            </a:r>
            <a:endParaRPr lang="en-US" sz="2400" dirty="0">
              <a:solidFill>
                <a:schemeClr val="tx1"/>
              </a:solidFill>
            </a:endParaRPr>
          </a:p>
          <a:p>
            <a:pPr marL="0" indent="0">
              <a:buNone/>
            </a:pPr>
            <a:endParaRPr lang="en-US" sz="3200" dirty="0">
              <a:solidFill>
                <a:srgbClr val="FF0000"/>
              </a:solidFill>
            </a:endParaRPr>
          </a:p>
          <a:p>
            <a:pPr marL="0" indent="0">
              <a:buNone/>
            </a:pPr>
            <a:endParaRPr lang="en-US" sz="3200" dirty="0"/>
          </a:p>
        </p:txBody>
      </p:sp>
    </p:spTree>
    <p:extLst>
      <p:ext uri="{BB962C8B-B14F-4D97-AF65-F5344CB8AC3E}">
        <p14:creationId xmlns:p14="http://schemas.microsoft.com/office/powerpoint/2010/main" val="571761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solidFill>
                  <a:schemeClr val="tx1"/>
                </a:solidFill>
              </a:rPr>
              <a:t>Model Rule 1.6 (in part)</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0" y="1752600"/>
            <a:ext cx="8229600" cy="4495800"/>
          </a:xfrm>
        </p:spPr>
        <p:txBody>
          <a:bodyPr>
            <a:noAutofit/>
          </a:bodyPr>
          <a:lstStyle/>
          <a:p>
            <a:pPr marL="0" indent="0">
              <a:buNone/>
            </a:pPr>
            <a:r>
              <a:rPr lang="en-US" sz="2400" dirty="0"/>
              <a:t>Rule 1.6, Confidentiality of Information, Client-Lawyer Relationship</a:t>
            </a:r>
          </a:p>
          <a:p>
            <a:pPr marL="0" indent="0">
              <a:buNone/>
            </a:pPr>
            <a:r>
              <a:rPr lang="en-US" sz="2400" dirty="0"/>
              <a:t>(a) A lawyer shall not reveal information relating to the representation of a client unless the client gives informed consent, the disclosure is impliedly authorized in order to carry out the representation or the disclosure is permitted by paragraph (b).</a:t>
            </a:r>
          </a:p>
          <a:p>
            <a:pPr marL="0" indent="0">
              <a:buNone/>
            </a:pPr>
            <a:r>
              <a:rPr lang="en-US" sz="2400" dirty="0">
                <a:highlight>
                  <a:srgbClr val="FFFF00"/>
                </a:highlight>
              </a:rPr>
              <a:t>(b) A lawyer may reveal information relating to the representation of a client to the extent the lawyer reasonably believes necessary:</a:t>
            </a:r>
          </a:p>
          <a:p>
            <a:pPr marL="0" indent="0">
              <a:buNone/>
            </a:pPr>
            <a:r>
              <a:rPr lang="en-US" sz="2400" dirty="0">
                <a:highlight>
                  <a:srgbClr val="FFFF00"/>
                </a:highlight>
              </a:rPr>
              <a:t>(1) to prevent reasonably certain death or substantial bodily harm;</a:t>
            </a:r>
          </a:p>
          <a:p>
            <a:pPr marL="0" indent="0">
              <a:buNone/>
            </a:pPr>
            <a:endParaRPr lang="en-US" sz="3200" dirty="0"/>
          </a:p>
        </p:txBody>
      </p:sp>
    </p:spTree>
    <p:extLst>
      <p:ext uri="{BB962C8B-B14F-4D97-AF65-F5344CB8AC3E}">
        <p14:creationId xmlns:p14="http://schemas.microsoft.com/office/powerpoint/2010/main" val="1199391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Fatal vows </a:t>
            </a:r>
          </a:p>
        </p:txBody>
      </p:sp>
      <p:pic>
        <p:nvPicPr>
          <p:cNvPr id="5" name="Content Placeholder 4" descr="A group of people posing for the camera&#10;&#10;Description automatically generated">
            <a:extLst>
              <a:ext uri="{FF2B5EF4-FFF2-40B4-BE49-F238E27FC236}">
                <a16:creationId xmlns:a16="http://schemas.microsoft.com/office/drawing/2014/main" id="{D4B30342-F3CD-416D-9295-CCD855BADA2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4100" y="1981200"/>
            <a:ext cx="4495800" cy="4495800"/>
          </a:xfrm>
        </p:spPr>
      </p:pic>
    </p:spTree>
    <p:extLst>
      <p:ext uri="{BB962C8B-B14F-4D97-AF65-F5344CB8AC3E}">
        <p14:creationId xmlns:p14="http://schemas.microsoft.com/office/powerpoint/2010/main" val="1679794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2400"/>
            <a:ext cx="8153400" cy="1323439"/>
          </a:xfrm>
          <a:prstGeom prst="rect">
            <a:avLst/>
          </a:prstGeom>
        </p:spPr>
        <p:txBody>
          <a:bodyPr wrap="square">
            <a:spAutoFit/>
          </a:bodyPr>
          <a:lstStyle/>
          <a:p>
            <a:endParaRPr lang="en-US" sz="4000" dirty="0"/>
          </a:p>
          <a:p>
            <a:endParaRPr lang="en-US" sz="4000" dirty="0"/>
          </a:p>
        </p:txBody>
      </p:sp>
      <p:sp>
        <p:nvSpPr>
          <p:cNvPr id="3" name="Title 2">
            <a:extLst>
              <a:ext uri="{FF2B5EF4-FFF2-40B4-BE49-F238E27FC236}">
                <a16:creationId xmlns:a16="http://schemas.microsoft.com/office/drawing/2014/main" id="{7E1B8411-2AE1-43C9-B718-164F5033A8C2}"/>
              </a:ext>
            </a:extLst>
          </p:cNvPr>
          <p:cNvSpPr>
            <a:spLocks noGrp="1"/>
          </p:cNvSpPr>
          <p:nvPr>
            <p:ph type="title"/>
          </p:nvPr>
        </p:nvSpPr>
        <p:spPr>
          <a:xfrm>
            <a:off x="457200" y="314082"/>
            <a:ext cx="8229600" cy="1188720"/>
          </a:xfrm>
        </p:spPr>
        <p:txBody>
          <a:bodyPr/>
          <a:lstStyle/>
          <a:p>
            <a:r>
              <a:rPr lang="en-US" dirty="0"/>
              <a:t>Model rule 1.16 (in part)</a:t>
            </a:r>
          </a:p>
        </p:txBody>
      </p:sp>
      <p:sp>
        <p:nvSpPr>
          <p:cNvPr id="4" name="Content Placeholder 3">
            <a:extLst>
              <a:ext uri="{FF2B5EF4-FFF2-40B4-BE49-F238E27FC236}">
                <a16:creationId xmlns:a16="http://schemas.microsoft.com/office/drawing/2014/main" id="{A73D3D21-758C-4CF5-A785-4BACBDA45547}"/>
              </a:ext>
            </a:extLst>
          </p:cNvPr>
          <p:cNvSpPr>
            <a:spLocks noGrp="1"/>
          </p:cNvSpPr>
          <p:nvPr>
            <p:ph idx="1"/>
          </p:nvPr>
        </p:nvSpPr>
        <p:spPr>
          <a:xfrm>
            <a:off x="457199" y="1753257"/>
            <a:ext cx="8229599" cy="4800600"/>
          </a:xfrm>
        </p:spPr>
        <p:txBody>
          <a:bodyPr>
            <a:normAutofit/>
          </a:bodyPr>
          <a:lstStyle/>
          <a:p>
            <a:pPr marL="0" indent="0">
              <a:buNone/>
            </a:pPr>
            <a:r>
              <a:rPr lang="en-US" sz="2800" dirty="0"/>
              <a:t>Model Rule 1.16, Declining or Terminating Representation</a:t>
            </a:r>
          </a:p>
          <a:p>
            <a:pPr marL="0" indent="0">
              <a:buNone/>
            </a:pPr>
            <a:r>
              <a:rPr lang="en-US" sz="2800" dirty="0"/>
              <a:t>(b) Except as stated in paragraph (c), a lawyer may withdraw from representing a client if:</a:t>
            </a:r>
          </a:p>
          <a:p>
            <a:pPr marL="0" indent="0">
              <a:buNone/>
            </a:pPr>
            <a:r>
              <a:rPr lang="en-US" sz="2800" dirty="0"/>
              <a:t>(4) the client insists upon taking action that the lawyer considers repugnant or with which the lawyer has a fundamental disagreement;</a:t>
            </a:r>
          </a:p>
          <a:p>
            <a:endParaRPr lang="en-US" dirty="0"/>
          </a:p>
        </p:txBody>
      </p:sp>
    </p:spTree>
    <p:extLst>
      <p:ext uri="{BB962C8B-B14F-4D97-AF65-F5344CB8AC3E}">
        <p14:creationId xmlns:p14="http://schemas.microsoft.com/office/powerpoint/2010/main" val="3157990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2400"/>
            <a:ext cx="8153400" cy="1323439"/>
          </a:xfrm>
          <a:prstGeom prst="rect">
            <a:avLst/>
          </a:prstGeom>
        </p:spPr>
        <p:txBody>
          <a:bodyPr wrap="square">
            <a:spAutoFit/>
          </a:bodyPr>
          <a:lstStyle/>
          <a:p>
            <a:endParaRPr lang="en-US" sz="4000" dirty="0"/>
          </a:p>
          <a:p>
            <a:endParaRPr lang="en-US" sz="4000" dirty="0"/>
          </a:p>
        </p:txBody>
      </p:sp>
      <p:sp>
        <p:nvSpPr>
          <p:cNvPr id="3" name="Title 2">
            <a:extLst>
              <a:ext uri="{FF2B5EF4-FFF2-40B4-BE49-F238E27FC236}">
                <a16:creationId xmlns:a16="http://schemas.microsoft.com/office/drawing/2014/main" id="{7E1B8411-2AE1-43C9-B718-164F5033A8C2}"/>
              </a:ext>
            </a:extLst>
          </p:cNvPr>
          <p:cNvSpPr>
            <a:spLocks noGrp="1"/>
          </p:cNvSpPr>
          <p:nvPr>
            <p:ph type="title"/>
          </p:nvPr>
        </p:nvSpPr>
        <p:spPr>
          <a:xfrm>
            <a:off x="457200" y="314082"/>
            <a:ext cx="8229600" cy="1188720"/>
          </a:xfrm>
        </p:spPr>
        <p:txBody>
          <a:bodyPr/>
          <a:lstStyle/>
          <a:p>
            <a:r>
              <a:rPr lang="en-US" dirty="0"/>
              <a:t>Model rule 1.18 (in part)</a:t>
            </a:r>
          </a:p>
        </p:txBody>
      </p:sp>
      <p:sp>
        <p:nvSpPr>
          <p:cNvPr id="4" name="Content Placeholder 3">
            <a:extLst>
              <a:ext uri="{FF2B5EF4-FFF2-40B4-BE49-F238E27FC236}">
                <a16:creationId xmlns:a16="http://schemas.microsoft.com/office/drawing/2014/main" id="{A73D3D21-758C-4CF5-A785-4BACBDA45547}"/>
              </a:ext>
            </a:extLst>
          </p:cNvPr>
          <p:cNvSpPr>
            <a:spLocks noGrp="1"/>
          </p:cNvSpPr>
          <p:nvPr>
            <p:ph idx="1"/>
          </p:nvPr>
        </p:nvSpPr>
        <p:spPr>
          <a:xfrm>
            <a:off x="457199" y="1637521"/>
            <a:ext cx="8229599" cy="4916336"/>
          </a:xfrm>
        </p:spPr>
        <p:txBody>
          <a:bodyPr>
            <a:noAutofit/>
          </a:bodyPr>
          <a:lstStyle/>
          <a:p>
            <a:pPr marL="0" indent="0">
              <a:buNone/>
            </a:pPr>
            <a:r>
              <a:rPr lang="en-US" sz="2000" dirty="0"/>
              <a:t>Model Rule 1.18, Duties to Prospective Client</a:t>
            </a:r>
          </a:p>
          <a:p>
            <a:pPr marL="0" indent="0">
              <a:buNone/>
            </a:pPr>
            <a:r>
              <a:rPr lang="en-US" sz="2000" dirty="0"/>
              <a:t>(a)  A person who consults with a lawyer about the possibility of forming a client-lawyer relationship with respect to a matter is a prospective client.</a:t>
            </a:r>
          </a:p>
          <a:p>
            <a:pPr marL="0" indent="0">
              <a:buNone/>
            </a:pPr>
            <a:r>
              <a:rPr lang="en-US" sz="2000" dirty="0"/>
              <a:t>(b)  Even when no client-lawyer relationship ensues, a lawyer who has learned information from a prospective client shall not use or reveal that information, except as Rule 1.9 would permit with respect to information of a former client.</a:t>
            </a:r>
          </a:p>
          <a:p>
            <a:pPr marL="0" indent="0">
              <a:buNone/>
            </a:pPr>
            <a:r>
              <a:rPr lang="en-US" sz="2000" dirty="0"/>
              <a:t>(c)   A lawyer subject to paragraph (b) shall not represent a client with interests materially adverse to those of a prospective client in the same or a substantially related matter if the lawyer received information from the prospective client that could be significantly harmful to that person in the matter, except as provided in paragraph (d). If a lawyer is disqualified from representation under this paragraph, no lawyer in a firm with which that lawyer is associated may knowingly undertake or continue representation in such a matter, except as provided in paragraph (d).</a:t>
            </a:r>
          </a:p>
        </p:txBody>
      </p:sp>
    </p:spTree>
    <p:extLst>
      <p:ext uri="{BB962C8B-B14F-4D97-AF65-F5344CB8AC3E}">
        <p14:creationId xmlns:p14="http://schemas.microsoft.com/office/powerpoint/2010/main" val="3565387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2400"/>
            <a:ext cx="8153400" cy="1323439"/>
          </a:xfrm>
          <a:prstGeom prst="rect">
            <a:avLst/>
          </a:prstGeom>
        </p:spPr>
        <p:txBody>
          <a:bodyPr wrap="square">
            <a:spAutoFit/>
          </a:bodyPr>
          <a:lstStyle/>
          <a:p>
            <a:endParaRPr lang="en-US" sz="4000" dirty="0"/>
          </a:p>
          <a:p>
            <a:endParaRPr lang="en-US" sz="4000" dirty="0"/>
          </a:p>
        </p:txBody>
      </p:sp>
      <p:sp>
        <p:nvSpPr>
          <p:cNvPr id="3" name="Title 2">
            <a:extLst>
              <a:ext uri="{FF2B5EF4-FFF2-40B4-BE49-F238E27FC236}">
                <a16:creationId xmlns:a16="http://schemas.microsoft.com/office/drawing/2014/main" id="{7E1B8411-2AE1-43C9-B718-164F5033A8C2}"/>
              </a:ext>
            </a:extLst>
          </p:cNvPr>
          <p:cNvSpPr>
            <a:spLocks noGrp="1"/>
          </p:cNvSpPr>
          <p:nvPr>
            <p:ph type="title"/>
          </p:nvPr>
        </p:nvSpPr>
        <p:spPr>
          <a:xfrm>
            <a:off x="457200" y="314082"/>
            <a:ext cx="8229600" cy="1188720"/>
          </a:xfrm>
        </p:spPr>
        <p:txBody>
          <a:bodyPr/>
          <a:lstStyle/>
          <a:p>
            <a:r>
              <a:rPr lang="en-US" dirty="0"/>
              <a:t>Model rule 3.1 (in part)</a:t>
            </a:r>
          </a:p>
        </p:txBody>
      </p:sp>
      <p:sp>
        <p:nvSpPr>
          <p:cNvPr id="4" name="Content Placeholder 3">
            <a:extLst>
              <a:ext uri="{FF2B5EF4-FFF2-40B4-BE49-F238E27FC236}">
                <a16:creationId xmlns:a16="http://schemas.microsoft.com/office/drawing/2014/main" id="{A73D3D21-758C-4CF5-A785-4BACBDA45547}"/>
              </a:ext>
            </a:extLst>
          </p:cNvPr>
          <p:cNvSpPr>
            <a:spLocks noGrp="1"/>
          </p:cNvSpPr>
          <p:nvPr>
            <p:ph idx="1"/>
          </p:nvPr>
        </p:nvSpPr>
        <p:spPr>
          <a:xfrm>
            <a:off x="457200" y="1905000"/>
            <a:ext cx="8229599" cy="4638917"/>
          </a:xfrm>
        </p:spPr>
        <p:txBody>
          <a:bodyPr>
            <a:normAutofit/>
          </a:bodyPr>
          <a:lstStyle/>
          <a:p>
            <a:pPr marL="0" indent="0">
              <a:buNone/>
            </a:pPr>
            <a:r>
              <a:rPr lang="en-US" sz="2800" dirty="0"/>
              <a:t>Model Rule 3.1, Meritorious Claims and Contentions</a:t>
            </a:r>
          </a:p>
          <a:p>
            <a:pPr marL="0" indent="0">
              <a:buNone/>
            </a:pPr>
            <a:r>
              <a:rPr lang="en-US" sz="2800" dirty="0"/>
              <a:t>A lawyer shall not bring or defend a proceeding, or assert or controvert an issue therein, unless there is a basis in law and fact for doing so that is not frivolous, which includes a good faith argument for an extension, modification or reversal of existing law.</a:t>
            </a:r>
          </a:p>
          <a:p>
            <a:pPr marL="0" indent="0">
              <a:buNone/>
            </a:pPr>
            <a:endParaRPr lang="en-US" sz="2800" dirty="0"/>
          </a:p>
        </p:txBody>
      </p:sp>
    </p:spTree>
    <p:extLst>
      <p:ext uri="{BB962C8B-B14F-4D97-AF65-F5344CB8AC3E}">
        <p14:creationId xmlns:p14="http://schemas.microsoft.com/office/powerpoint/2010/main" val="1583537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2400"/>
            <a:ext cx="8153400" cy="1323439"/>
          </a:xfrm>
          <a:prstGeom prst="rect">
            <a:avLst/>
          </a:prstGeom>
        </p:spPr>
        <p:txBody>
          <a:bodyPr wrap="square">
            <a:spAutoFit/>
          </a:bodyPr>
          <a:lstStyle/>
          <a:p>
            <a:endParaRPr lang="en-US" sz="4000" dirty="0"/>
          </a:p>
          <a:p>
            <a:endParaRPr lang="en-US" sz="4000" dirty="0"/>
          </a:p>
        </p:txBody>
      </p:sp>
      <p:sp>
        <p:nvSpPr>
          <p:cNvPr id="3" name="Title 2">
            <a:extLst>
              <a:ext uri="{FF2B5EF4-FFF2-40B4-BE49-F238E27FC236}">
                <a16:creationId xmlns:a16="http://schemas.microsoft.com/office/drawing/2014/main" id="{7E1B8411-2AE1-43C9-B718-164F5033A8C2}"/>
              </a:ext>
            </a:extLst>
          </p:cNvPr>
          <p:cNvSpPr>
            <a:spLocks noGrp="1"/>
          </p:cNvSpPr>
          <p:nvPr>
            <p:ph type="title"/>
          </p:nvPr>
        </p:nvSpPr>
        <p:spPr>
          <a:xfrm>
            <a:off x="457200" y="314082"/>
            <a:ext cx="8229600" cy="1188720"/>
          </a:xfrm>
        </p:spPr>
        <p:txBody>
          <a:bodyPr/>
          <a:lstStyle/>
          <a:p>
            <a:r>
              <a:rPr lang="en-US" dirty="0"/>
              <a:t>Model rule 3.4 (in part)</a:t>
            </a:r>
          </a:p>
        </p:txBody>
      </p:sp>
      <p:sp>
        <p:nvSpPr>
          <p:cNvPr id="4" name="Content Placeholder 3">
            <a:extLst>
              <a:ext uri="{FF2B5EF4-FFF2-40B4-BE49-F238E27FC236}">
                <a16:creationId xmlns:a16="http://schemas.microsoft.com/office/drawing/2014/main" id="{A73D3D21-758C-4CF5-A785-4BACBDA45547}"/>
              </a:ext>
            </a:extLst>
          </p:cNvPr>
          <p:cNvSpPr>
            <a:spLocks noGrp="1"/>
          </p:cNvSpPr>
          <p:nvPr>
            <p:ph idx="1"/>
          </p:nvPr>
        </p:nvSpPr>
        <p:spPr>
          <a:xfrm>
            <a:off x="457200" y="1637522"/>
            <a:ext cx="8229599" cy="5220478"/>
          </a:xfrm>
        </p:spPr>
        <p:txBody>
          <a:bodyPr>
            <a:normAutofit fontScale="47500" lnSpcReduction="20000"/>
          </a:bodyPr>
          <a:lstStyle/>
          <a:p>
            <a:pPr marL="0" indent="0">
              <a:buNone/>
            </a:pPr>
            <a:r>
              <a:rPr lang="en-US" sz="4600" dirty="0"/>
              <a:t>Model Rule 3.4, Fairness to Opposing Party and Counsel</a:t>
            </a:r>
          </a:p>
          <a:p>
            <a:pPr marL="0" indent="0">
              <a:buNone/>
            </a:pPr>
            <a:r>
              <a:rPr lang="en-US" sz="4600" dirty="0"/>
              <a:t>A lawyer shall not:</a:t>
            </a:r>
          </a:p>
          <a:p>
            <a:pPr marL="0" indent="0">
              <a:buNone/>
            </a:pPr>
            <a:r>
              <a:rPr lang="en-US" sz="4600" dirty="0"/>
              <a:t>(b) falsify evidence, counsel or assist a witness to testify falsely, or offer an inducement to a witness that is prohibited by law; </a:t>
            </a:r>
          </a:p>
          <a:p>
            <a:pPr marL="0" indent="0">
              <a:buNone/>
            </a:pPr>
            <a:r>
              <a:rPr lang="en-US" sz="4600" dirty="0"/>
              <a:t>(e) in trial, allude to any matter that the lawyer does not reasonably believe is relevant or that will not be supported by admissible evidence, assert personal knowledge of facts in issue except when testifying as a witness, or state a personal opinion as to the justness of a cause, the credibility of a witness, the culpability of a civil litigant or the guilt or innocence of an accused; or</a:t>
            </a:r>
          </a:p>
          <a:p>
            <a:pPr marL="0" indent="0">
              <a:buNone/>
            </a:pPr>
            <a:r>
              <a:rPr lang="en-US" sz="4600" dirty="0"/>
              <a:t>(f) request a person other than a client to refrain from voluntarily giving relevant information to another party unless:</a:t>
            </a:r>
          </a:p>
          <a:p>
            <a:pPr marL="0" indent="0">
              <a:buNone/>
            </a:pPr>
            <a:r>
              <a:rPr lang="en-US" sz="4600" dirty="0"/>
              <a:t>(1) the person is a relative or an employee or other agent of a client; and</a:t>
            </a:r>
          </a:p>
          <a:p>
            <a:pPr marL="0" indent="0">
              <a:buNone/>
            </a:pPr>
            <a:r>
              <a:rPr lang="en-US" sz="4600" dirty="0"/>
              <a:t>(2) the lawyer reasonably believes that the person's interests will not be adversely affected by refraining from giving such information.</a:t>
            </a:r>
          </a:p>
          <a:p>
            <a:pPr marL="0" indent="0">
              <a:buNone/>
            </a:pPr>
            <a:endParaRPr lang="en-US" sz="2800" dirty="0"/>
          </a:p>
        </p:txBody>
      </p:sp>
    </p:spTree>
    <p:extLst>
      <p:ext uri="{BB962C8B-B14F-4D97-AF65-F5344CB8AC3E}">
        <p14:creationId xmlns:p14="http://schemas.microsoft.com/office/powerpoint/2010/main" val="608892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2400"/>
            <a:ext cx="8153400" cy="1323439"/>
          </a:xfrm>
          <a:prstGeom prst="rect">
            <a:avLst/>
          </a:prstGeom>
        </p:spPr>
        <p:txBody>
          <a:bodyPr wrap="square">
            <a:spAutoFit/>
          </a:bodyPr>
          <a:lstStyle/>
          <a:p>
            <a:endParaRPr lang="en-US" sz="4000" dirty="0"/>
          </a:p>
          <a:p>
            <a:endParaRPr lang="en-US" sz="4000" dirty="0"/>
          </a:p>
        </p:txBody>
      </p:sp>
      <p:sp>
        <p:nvSpPr>
          <p:cNvPr id="3" name="Title 2">
            <a:extLst>
              <a:ext uri="{FF2B5EF4-FFF2-40B4-BE49-F238E27FC236}">
                <a16:creationId xmlns:a16="http://schemas.microsoft.com/office/drawing/2014/main" id="{7E1B8411-2AE1-43C9-B718-164F5033A8C2}"/>
              </a:ext>
            </a:extLst>
          </p:cNvPr>
          <p:cNvSpPr>
            <a:spLocks noGrp="1"/>
          </p:cNvSpPr>
          <p:nvPr>
            <p:ph type="title"/>
          </p:nvPr>
        </p:nvSpPr>
        <p:spPr>
          <a:xfrm>
            <a:off x="457200" y="300829"/>
            <a:ext cx="8229600" cy="1188720"/>
          </a:xfrm>
        </p:spPr>
        <p:txBody>
          <a:bodyPr/>
          <a:lstStyle/>
          <a:p>
            <a:r>
              <a:rPr lang="en-US" dirty="0"/>
              <a:t>Model rule 4.4 (in part)</a:t>
            </a:r>
          </a:p>
        </p:txBody>
      </p:sp>
      <p:sp>
        <p:nvSpPr>
          <p:cNvPr id="4" name="Content Placeholder 3">
            <a:extLst>
              <a:ext uri="{FF2B5EF4-FFF2-40B4-BE49-F238E27FC236}">
                <a16:creationId xmlns:a16="http://schemas.microsoft.com/office/drawing/2014/main" id="{A73D3D21-758C-4CF5-A785-4BACBDA45547}"/>
              </a:ext>
            </a:extLst>
          </p:cNvPr>
          <p:cNvSpPr>
            <a:spLocks noGrp="1"/>
          </p:cNvSpPr>
          <p:nvPr>
            <p:ph idx="1"/>
          </p:nvPr>
        </p:nvSpPr>
        <p:spPr>
          <a:xfrm>
            <a:off x="457200" y="1905000"/>
            <a:ext cx="8229599" cy="4638917"/>
          </a:xfrm>
        </p:spPr>
        <p:txBody>
          <a:bodyPr>
            <a:normAutofit/>
          </a:bodyPr>
          <a:lstStyle/>
          <a:p>
            <a:pPr marL="0" indent="0">
              <a:buNone/>
            </a:pPr>
            <a:r>
              <a:rPr lang="en-US" sz="2800" dirty="0"/>
              <a:t>Model Rule 4.4,  Transactions With Persons Other Than Clients</a:t>
            </a:r>
          </a:p>
          <a:p>
            <a:pPr marL="0" indent="0">
              <a:buNone/>
            </a:pPr>
            <a:r>
              <a:rPr lang="en-US" sz="2800" dirty="0"/>
              <a:t>(a)  In representing a client, a lawyer shall not use means that have no substantial purpose other than to embarrass, delay, or burden a third person, or use methods of obtaining evidence that violate the legal rights of such a person.</a:t>
            </a:r>
          </a:p>
          <a:p>
            <a:pPr marL="0" indent="0">
              <a:buNone/>
            </a:pPr>
            <a:endParaRPr lang="en-US" sz="2800" dirty="0"/>
          </a:p>
        </p:txBody>
      </p:sp>
    </p:spTree>
    <p:extLst>
      <p:ext uri="{BB962C8B-B14F-4D97-AF65-F5344CB8AC3E}">
        <p14:creationId xmlns:p14="http://schemas.microsoft.com/office/powerpoint/2010/main" val="261469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Fatal vows </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0" y="1981200"/>
            <a:ext cx="8229600" cy="4495800"/>
          </a:xfrm>
        </p:spPr>
        <p:txBody>
          <a:bodyPr>
            <a:noAutofit/>
          </a:bodyPr>
          <a:lstStyle/>
          <a:p>
            <a:pPr marL="0" indent="0">
              <a:buNone/>
            </a:pPr>
            <a:r>
              <a:rPr lang="en-US" sz="2800" dirty="0"/>
              <a:t>7 seasons</a:t>
            </a:r>
          </a:p>
          <a:p>
            <a:pPr marL="0" indent="0">
              <a:buNone/>
            </a:pPr>
            <a:r>
              <a:rPr lang="en-US" sz="2800" dirty="0"/>
              <a:t>Scores of divorces</a:t>
            </a:r>
          </a:p>
          <a:p>
            <a:pPr marL="0" indent="0">
              <a:buNone/>
            </a:pPr>
            <a:r>
              <a:rPr lang="en-US" sz="2800" dirty="0"/>
              <a:t>Scores of lawyers involved</a:t>
            </a:r>
          </a:p>
          <a:p>
            <a:pPr marL="0" indent="0">
              <a:buNone/>
            </a:pPr>
            <a:r>
              <a:rPr lang="en-US" sz="2800" dirty="0"/>
              <a:t>Scores of litigants committing heinous acts</a:t>
            </a:r>
          </a:p>
          <a:p>
            <a:pPr marL="0" indent="0">
              <a:buNone/>
            </a:pPr>
            <a:r>
              <a:rPr lang="en-US" sz="2800" dirty="0"/>
              <a:t>Scores of litigants becoming victims of such acts</a:t>
            </a:r>
          </a:p>
          <a:p>
            <a:pPr marL="0" indent="0">
              <a:buNone/>
            </a:pPr>
            <a:r>
              <a:rPr lang="en-US" sz="2800" dirty="0"/>
              <a:t>While not </a:t>
            </a:r>
            <a:r>
              <a:rPr lang="en-US" sz="2800" i="1" dirty="0"/>
              <a:t>typical</a:t>
            </a:r>
            <a:r>
              <a:rPr lang="en-US" sz="2800" dirty="0"/>
              <a:t>, these stories remind matrimonial lawyers that divorce can be murder!</a:t>
            </a:r>
          </a:p>
        </p:txBody>
      </p:sp>
    </p:spTree>
    <p:extLst>
      <p:ext uri="{BB962C8B-B14F-4D97-AF65-F5344CB8AC3E}">
        <p14:creationId xmlns:p14="http://schemas.microsoft.com/office/powerpoint/2010/main" val="2165088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solidFill>
                  <a:schemeClr val="tx1"/>
                </a:solidFill>
              </a:rPr>
              <a:t>Kahler case (Season 1)</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0" y="1662484"/>
            <a:ext cx="8229600" cy="5195515"/>
          </a:xfrm>
        </p:spPr>
        <p:txBody>
          <a:bodyPr>
            <a:noAutofit/>
          </a:bodyPr>
          <a:lstStyle/>
          <a:p>
            <a:pPr marL="0" indent="0">
              <a:buNone/>
            </a:pPr>
            <a:r>
              <a:rPr lang="en-US" sz="2000" dirty="0"/>
              <a:t>1995: Kraig &amp; Karen Kahler marry</a:t>
            </a:r>
          </a:p>
          <a:p>
            <a:pPr marL="0" indent="0">
              <a:buNone/>
            </a:pPr>
            <a:r>
              <a:rPr lang="en-US" sz="2000" dirty="0"/>
              <a:t>1991/1993/1999: Kids Emily/Lauren/Sean are born </a:t>
            </a:r>
          </a:p>
          <a:p>
            <a:pPr marL="0" indent="0">
              <a:buNone/>
            </a:pPr>
            <a:r>
              <a:rPr lang="en-US" sz="2000" dirty="0"/>
              <a:t>2008: Karen begins a relationship with a woman; family moves from TX to MO</a:t>
            </a:r>
          </a:p>
          <a:p>
            <a:pPr marL="0" indent="0">
              <a:buNone/>
            </a:pPr>
            <a:r>
              <a:rPr lang="en-US" sz="2000" dirty="0"/>
              <a:t>2009: Karen hears Kraig has had an affair, files for divorce</a:t>
            </a:r>
          </a:p>
          <a:p>
            <a:pPr marL="0" indent="0">
              <a:buNone/>
            </a:pPr>
            <a:r>
              <a:rPr lang="en-US" sz="2000" dirty="0"/>
              <a:t>         Kraig is arrested for battery, Karen gets PFA, Karen &amp; kids move out</a:t>
            </a:r>
          </a:p>
          <a:p>
            <a:pPr marL="0" indent="0">
              <a:buNone/>
            </a:pPr>
            <a:r>
              <a:rPr lang="en-US" sz="2000" dirty="0"/>
              <a:t>         Kraig loses job, moves to KS</a:t>
            </a:r>
          </a:p>
          <a:p>
            <a:pPr marL="0" indent="0">
              <a:buNone/>
            </a:pPr>
            <a:r>
              <a:rPr lang="en-US" sz="2000" dirty="0"/>
              <a:t>         Karen &amp; kids visit Karen’s grandmother in KS Thanksgiving weekend</a:t>
            </a:r>
          </a:p>
          <a:p>
            <a:pPr marL="0" indent="0">
              <a:buNone/>
            </a:pPr>
            <a:r>
              <a:rPr lang="en-US" sz="2000" dirty="0"/>
              <a:t>         Kraig goes to Karen’s grandmother’s house. shoots everyone but Sean</a:t>
            </a:r>
          </a:p>
          <a:p>
            <a:pPr marL="0" indent="0">
              <a:buNone/>
            </a:pPr>
            <a:r>
              <a:rPr lang="en-US" sz="2000" dirty="0"/>
              <a:t>         Karen, Emily, &amp; Lauren die that day, Karen’s grandmother 3 days later</a:t>
            </a:r>
          </a:p>
          <a:p>
            <a:pPr marL="0" indent="0">
              <a:buNone/>
            </a:pPr>
            <a:r>
              <a:rPr lang="en-US" sz="2000" dirty="0"/>
              <a:t>         Kraig is arrested the next day walking down a country road</a:t>
            </a:r>
          </a:p>
          <a:p>
            <a:pPr marL="0" indent="0">
              <a:buNone/>
            </a:pPr>
            <a:r>
              <a:rPr lang="en-US" sz="2000" dirty="0"/>
              <a:t>2011: Kraig gets death sentence (appealed to SCOTUS arguing he was denied</a:t>
            </a:r>
          </a:p>
          <a:p>
            <a:pPr marL="0" indent="0">
              <a:buNone/>
            </a:pPr>
            <a:r>
              <a:rPr lang="en-US" sz="2000" dirty="0"/>
              <a:t>         an insanity defense under KS law, lost—a topic for </a:t>
            </a:r>
            <a:r>
              <a:rPr lang="en-US" sz="2000"/>
              <a:t>another talk!) </a:t>
            </a:r>
            <a:endParaRPr lang="en-US" sz="2000" dirty="0"/>
          </a:p>
          <a:p>
            <a:pPr marL="0" indent="0">
              <a:buNone/>
            </a:pPr>
            <a:r>
              <a:rPr lang="en-US" sz="2000" dirty="0"/>
              <a:t>         </a:t>
            </a:r>
          </a:p>
          <a:p>
            <a:pPr marL="0" indent="0">
              <a:buNone/>
            </a:pPr>
            <a:r>
              <a:rPr lang="en-US" sz="2000" dirty="0"/>
              <a:t>         </a:t>
            </a:r>
          </a:p>
          <a:p>
            <a:pPr marL="0" indent="0">
              <a:buNone/>
            </a:pPr>
            <a:r>
              <a:rPr lang="en-US" sz="2000" dirty="0"/>
              <a:t>         </a:t>
            </a:r>
          </a:p>
          <a:p>
            <a:pPr marL="0" indent="0">
              <a:buNone/>
            </a:pPr>
            <a:r>
              <a:rPr lang="en-US" sz="2000" dirty="0"/>
              <a:t>         </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1495295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DIVORCE Danger zones </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0" y="1981200"/>
            <a:ext cx="8229600" cy="4495800"/>
          </a:xfrm>
        </p:spPr>
        <p:txBody>
          <a:bodyPr>
            <a:noAutofit/>
          </a:bodyPr>
          <a:lstStyle/>
          <a:p>
            <a:pPr marL="0" indent="0">
              <a:buNone/>
            </a:pPr>
            <a:r>
              <a:rPr lang="en-US" sz="2800" dirty="0"/>
              <a:t>Temporal</a:t>
            </a:r>
          </a:p>
          <a:p>
            <a:r>
              <a:rPr lang="en-US" sz="2800" dirty="0"/>
              <a:t>Leadup (when it’s clear marriage’s days are numbered)</a:t>
            </a:r>
          </a:p>
          <a:p>
            <a:r>
              <a:rPr lang="en-US" sz="2800" dirty="0"/>
              <a:t>During (when lawyers are actively involved)</a:t>
            </a:r>
          </a:p>
          <a:p>
            <a:r>
              <a:rPr lang="en-US" sz="2800" dirty="0"/>
              <a:t>Aftermath (when it’s over, but not really)</a:t>
            </a:r>
          </a:p>
          <a:p>
            <a:pPr marL="0" indent="0">
              <a:buNone/>
            </a:pPr>
            <a:r>
              <a:rPr lang="en-US" sz="2800" dirty="0"/>
              <a:t>Emotional</a:t>
            </a:r>
          </a:p>
          <a:p>
            <a:r>
              <a:rPr lang="en-US" sz="2800" dirty="0"/>
              <a:t>Hurt/Anger/Resentment</a:t>
            </a:r>
          </a:p>
          <a:p>
            <a:r>
              <a:rPr lang="en-US" sz="2800" dirty="0"/>
              <a:t>Fear/Desperation</a:t>
            </a:r>
          </a:p>
          <a:p>
            <a:r>
              <a:rPr lang="en-US" sz="2800" dirty="0"/>
              <a:t>Narcissism/Entitlement/Sociopathy</a:t>
            </a:r>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2554790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Potentially-Elevated risks </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1" y="1981200"/>
            <a:ext cx="8229599" cy="4495800"/>
          </a:xfrm>
        </p:spPr>
        <p:txBody>
          <a:bodyPr>
            <a:noAutofit/>
          </a:bodyPr>
          <a:lstStyle/>
          <a:p>
            <a:pPr marL="0" indent="0">
              <a:buNone/>
            </a:pPr>
            <a:r>
              <a:rPr lang="en-US" sz="2800" dirty="0"/>
              <a:t>Disappearing Assets</a:t>
            </a:r>
          </a:p>
          <a:p>
            <a:pPr marL="0" indent="0">
              <a:buNone/>
            </a:pPr>
            <a:r>
              <a:rPr lang="en-US" sz="2800" dirty="0"/>
              <a:t>False Accusations</a:t>
            </a:r>
          </a:p>
          <a:p>
            <a:pPr marL="0" indent="0">
              <a:buNone/>
            </a:pPr>
            <a:r>
              <a:rPr lang="en-US" sz="2800" dirty="0"/>
              <a:t>Missing Children</a:t>
            </a:r>
          </a:p>
          <a:p>
            <a:pPr marL="0" indent="0">
              <a:buNone/>
            </a:pPr>
            <a:r>
              <a:rPr lang="en-US" sz="2800" dirty="0"/>
              <a:t>Violence Toward Multiple Possible Victims</a:t>
            </a:r>
          </a:p>
          <a:p>
            <a:r>
              <a:rPr lang="en-US" sz="2800" dirty="0"/>
              <a:t>Spouse</a:t>
            </a:r>
          </a:p>
          <a:p>
            <a:r>
              <a:rPr lang="en-US" sz="2800" dirty="0"/>
              <a:t>Spouse’s Affair Partner</a:t>
            </a:r>
          </a:p>
          <a:p>
            <a:r>
              <a:rPr lang="en-US" sz="2800" dirty="0"/>
              <a:t>Self</a:t>
            </a:r>
          </a:p>
          <a:p>
            <a:r>
              <a:rPr lang="en-US" sz="2800" dirty="0"/>
              <a:t>Kids (&amp; Potentially Other Relatives)</a:t>
            </a:r>
          </a:p>
          <a:p>
            <a:pPr marL="0" indent="0">
              <a:buNone/>
            </a:pPr>
            <a:endParaRPr lang="en-US" sz="2800" dirty="0"/>
          </a:p>
          <a:p>
            <a:pPr marL="0" indent="0">
              <a:buNone/>
            </a:pPr>
            <a:endParaRPr lang="en-US" sz="2800" dirty="0"/>
          </a:p>
          <a:p>
            <a:pPr marL="0" indent="0">
              <a:buNone/>
            </a:pPr>
            <a:r>
              <a:rPr lang="en-US" sz="2800" dirty="0"/>
              <a:t> </a:t>
            </a:r>
          </a:p>
          <a:p>
            <a:pPr marL="0" indent="0">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359481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err="1">
                <a:solidFill>
                  <a:schemeClr val="tx1"/>
                </a:solidFill>
              </a:rPr>
              <a:t>Tomassoni</a:t>
            </a:r>
            <a:r>
              <a:rPr lang="en-US" dirty="0">
                <a:solidFill>
                  <a:schemeClr val="tx1"/>
                </a:solidFill>
              </a:rPr>
              <a:t> case (season 4) </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1" y="1981200"/>
            <a:ext cx="8229599" cy="4495800"/>
          </a:xfrm>
        </p:spPr>
        <p:txBody>
          <a:bodyPr>
            <a:noAutofit/>
          </a:bodyPr>
          <a:lstStyle/>
          <a:p>
            <a:pPr marL="0" indent="0">
              <a:buNone/>
            </a:pPr>
            <a:r>
              <a:rPr lang="en-US" sz="2000" dirty="0">
                <a:solidFill>
                  <a:schemeClr val="tx1"/>
                </a:solidFill>
              </a:rPr>
              <a:t>1983: Gary &amp; Helen </a:t>
            </a:r>
            <a:r>
              <a:rPr lang="en-US" sz="2000" dirty="0" err="1">
                <a:solidFill>
                  <a:schemeClr val="tx1"/>
                </a:solidFill>
              </a:rPr>
              <a:t>Tomassoni</a:t>
            </a:r>
            <a:r>
              <a:rPr lang="en-US" sz="2000" dirty="0">
                <a:solidFill>
                  <a:schemeClr val="tx1"/>
                </a:solidFill>
              </a:rPr>
              <a:t> marry</a:t>
            </a:r>
          </a:p>
          <a:p>
            <a:pPr marL="0" indent="0">
              <a:buNone/>
            </a:pPr>
            <a:r>
              <a:rPr lang="en-US" sz="2000" dirty="0">
                <a:solidFill>
                  <a:schemeClr val="tx1"/>
                </a:solidFill>
              </a:rPr>
              <a:t>1985/1993: Kids Jack &amp; Ryan are born</a:t>
            </a:r>
          </a:p>
          <a:p>
            <a:pPr marL="0" indent="0">
              <a:buNone/>
            </a:pPr>
            <a:r>
              <a:rPr lang="en-US" sz="2000" dirty="0">
                <a:solidFill>
                  <a:schemeClr val="tx1"/>
                </a:solidFill>
              </a:rPr>
              <a:t>1989: Gary starts gambling at a local casino </a:t>
            </a:r>
          </a:p>
          <a:p>
            <a:pPr marL="0" indent="0">
              <a:buNone/>
            </a:pPr>
            <a:r>
              <a:rPr lang="en-US" sz="2000" dirty="0">
                <a:solidFill>
                  <a:schemeClr val="tx1"/>
                </a:solidFill>
              </a:rPr>
              <a:t>2005: Gary wins $250,000 at the casino, pays off debts, takes Helen on trip</a:t>
            </a:r>
          </a:p>
          <a:p>
            <a:pPr marL="0" indent="0">
              <a:buNone/>
            </a:pPr>
            <a:r>
              <a:rPr lang="en-US" sz="2000" dirty="0">
                <a:solidFill>
                  <a:schemeClr val="tx1"/>
                </a:solidFill>
              </a:rPr>
              <a:t>         Gary continues gambling and loses a lot of what’s left of the money</a:t>
            </a:r>
          </a:p>
          <a:p>
            <a:pPr marL="0" indent="0">
              <a:buNone/>
            </a:pPr>
            <a:r>
              <a:rPr lang="en-US" sz="2000" dirty="0">
                <a:solidFill>
                  <a:schemeClr val="tx1"/>
                </a:solidFill>
              </a:rPr>
              <a:t>         Helen demands Gary stop &amp; get treatment &amp; he agrees to</a:t>
            </a:r>
          </a:p>
          <a:p>
            <a:pPr marL="0" indent="0">
              <a:buNone/>
            </a:pPr>
            <a:r>
              <a:rPr lang="en-US" sz="2000" dirty="0">
                <a:solidFill>
                  <a:schemeClr val="tx1"/>
                </a:solidFill>
              </a:rPr>
              <a:t>2007: Helen is murdered in the marital home</a:t>
            </a:r>
          </a:p>
          <a:p>
            <a:pPr marL="0" indent="0">
              <a:buNone/>
            </a:pPr>
            <a:r>
              <a:rPr lang="en-US" sz="2000" dirty="0">
                <a:solidFill>
                  <a:schemeClr val="tx1"/>
                </a:solidFill>
              </a:rPr>
              <a:t>         Evidence shows Gary kept gambling, lost everything, mortgaged home</a:t>
            </a:r>
          </a:p>
          <a:p>
            <a:pPr marL="0" indent="0">
              <a:buNone/>
            </a:pPr>
            <a:r>
              <a:rPr lang="en-US" sz="2000" dirty="0">
                <a:solidFill>
                  <a:schemeClr val="tx1"/>
                </a:solidFill>
              </a:rPr>
              <a:t>2008: Gary is convicted of murder for insurance money, gets 45 years</a:t>
            </a:r>
          </a:p>
          <a:p>
            <a:pPr marL="0" indent="0">
              <a:buNone/>
            </a:pPr>
            <a:endParaRPr lang="en-US" sz="2000" dirty="0">
              <a:solidFill>
                <a:schemeClr val="tx1"/>
              </a:solidFill>
            </a:endParaRPr>
          </a:p>
          <a:p>
            <a:pPr marL="0" indent="0">
              <a:buNone/>
            </a:pPr>
            <a:r>
              <a:rPr lang="en-US" sz="2000" dirty="0">
                <a:solidFill>
                  <a:schemeClr val="tx1"/>
                </a:solidFill>
              </a:rPr>
              <a:t>      </a:t>
            </a:r>
          </a:p>
          <a:p>
            <a:pPr marL="0" indent="0">
              <a:buNone/>
            </a:pPr>
            <a:endParaRPr lang="en-US" sz="2800" dirty="0">
              <a:solidFill>
                <a:schemeClr val="tx1"/>
              </a:solidFill>
            </a:endParaRPr>
          </a:p>
          <a:p>
            <a:pPr marL="0" indent="0">
              <a:buNone/>
            </a:pPr>
            <a:r>
              <a:rPr lang="en-US" sz="2800" dirty="0">
                <a:solidFill>
                  <a:schemeClr val="tx1"/>
                </a:solidFill>
              </a:rPr>
              <a:t> </a:t>
            </a:r>
          </a:p>
          <a:p>
            <a:pPr marL="0" indent="0">
              <a:buNone/>
            </a:pPr>
            <a:endParaRPr lang="en-US" sz="2800" dirty="0">
              <a:solidFill>
                <a:srgbClr val="FF0000"/>
              </a:solidFill>
            </a:endParaRPr>
          </a:p>
          <a:p>
            <a:pPr marL="0" indent="0">
              <a:buNone/>
            </a:pPr>
            <a:endParaRPr lang="en-US" sz="2800" dirty="0"/>
          </a:p>
          <a:p>
            <a:pPr marL="0" indent="0">
              <a:buNone/>
            </a:pPr>
            <a:r>
              <a:rPr lang="en-US" sz="2800" dirty="0"/>
              <a:t> </a:t>
            </a:r>
          </a:p>
          <a:p>
            <a:pPr marL="0" indent="0">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279682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a:t>Disappearing assets </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1" y="1981200"/>
            <a:ext cx="8229600" cy="4495800"/>
          </a:xfrm>
        </p:spPr>
        <p:txBody>
          <a:bodyPr>
            <a:noAutofit/>
          </a:bodyPr>
          <a:lstStyle/>
          <a:p>
            <a:pPr marL="0" indent="0">
              <a:buNone/>
            </a:pPr>
            <a:r>
              <a:rPr lang="en-US" sz="3200" dirty="0"/>
              <a:t>In many cases:</a:t>
            </a:r>
          </a:p>
          <a:p>
            <a:r>
              <a:rPr lang="en-US" sz="3200" dirty="0"/>
              <a:t>Diversion of marital assets predates divorce</a:t>
            </a:r>
          </a:p>
          <a:p>
            <a:pPr lvl="1"/>
            <a:r>
              <a:rPr lang="en-US" sz="3000" dirty="0"/>
              <a:t>Gambling</a:t>
            </a:r>
          </a:p>
          <a:p>
            <a:pPr lvl="1"/>
            <a:r>
              <a:rPr lang="en-US" sz="3000" dirty="0"/>
              <a:t>Affairs</a:t>
            </a:r>
          </a:p>
          <a:p>
            <a:r>
              <a:rPr lang="en-US" sz="3200" dirty="0"/>
              <a:t>Diversion of marital assets ramps up when divorce is impending</a:t>
            </a:r>
          </a:p>
          <a:p>
            <a:r>
              <a:rPr lang="en-US" sz="3200" dirty="0"/>
              <a:t>Lawyers can help stop the bleeding &amp; recoup some lost assets or get offsets for clients</a:t>
            </a:r>
          </a:p>
          <a:p>
            <a:pPr marL="0" indent="0">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2975163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1229-F505-413A-AA30-2D08B03C7F27}"/>
              </a:ext>
            </a:extLst>
          </p:cNvPr>
          <p:cNvSpPr>
            <a:spLocks noGrp="1"/>
          </p:cNvSpPr>
          <p:nvPr>
            <p:ph type="title"/>
          </p:nvPr>
        </p:nvSpPr>
        <p:spPr>
          <a:xfrm>
            <a:off x="457201" y="457200"/>
            <a:ext cx="8229600" cy="1188720"/>
          </a:xfrm>
        </p:spPr>
        <p:txBody>
          <a:bodyPr/>
          <a:lstStyle/>
          <a:p>
            <a:pPr algn="ctr"/>
            <a:r>
              <a:rPr lang="en-US" dirty="0" err="1">
                <a:solidFill>
                  <a:schemeClr val="tx1"/>
                </a:solidFill>
              </a:rPr>
              <a:t>CasE</a:t>
            </a:r>
            <a:r>
              <a:rPr lang="en-US" dirty="0">
                <a:solidFill>
                  <a:schemeClr val="tx1"/>
                </a:solidFill>
              </a:rPr>
              <a:t> of the fractured family </a:t>
            </a:r>
          </a:p>
        </p:txBody>
      </p:sp>
      <p:sp>
        <p:nvSpPr>
          <p:cNvPr id="3" name="Content Placeholder 2">
            <a:extLst>
              <a:ext uri="{FF2B5EF4-FFF2-40B4-BE49-F238E27FC236}">
                <a16:creationId xmlns:a16="http://schemas.microsoft.com/office/drawing/2014/main" id="{6693FD69-A287-4003-8E0B-E9424D3A94C7}"/>
              </a:ext>
            </a:extLst>
          </p:cNvPr>
          <p:cNvSpPr>
            <a:spLocks noGrp="1"/>
          </p:cNvSpPr>
          <p:nvPr>
            <p:ph idx="1"/>
          </p:nvPr>
        </p:nvSpPr>
        <p:spPr>
          <a:xfrm>
            <a:off x="457201" y="1885122"/>
            <a:ext cx="8229600" cy="4495800"/>
          </a:xfrm>
        </p:spPr>
        <p:txBody>
          <a:bodyPr>
            <a:noAutofit/>
          </a:bodyPr>
          <a:lstStyle/>
          <a:p>
            <a:pPr marL="0" indent="0">
              <a:buNone/>
            </a:pPr>
            <a:r>
              <a:rPr lang="en-US" sz="2400" dirty="0">
                <a:solidFill>
                  <a:schemeClr val="tx1"/>
                </a:solidFill>
              </a:rPr>
              <a:t>Early-career custody-evaluation case</a:t>
            </a:r>
          </a:p>
          <a:p>
            <a:pPr marL="0" indent="0">
              <a:buNone/>
            </a:pPr>
            <a:r>
              <a:rPr lang="en-US" sz="2400" dirty="0">
                <a:solidFill>
                  <a:schemeClr val="tx1"/>
                </a:solidFill>
              </a:rPr>
              <a:t>Child had Osteogenesis Imperfecta</a:t>
            </a:r>
          </a:p>
          <a:p>
            <a:pPr marL="0" indent="0">
              <a:buNone/>
            </a:pPr>
            <a:r>
              <a:rPr lang="en-US" sz="2400" dirty="0">
                <a:solidFill>
                  <a:schemeClr val="tx1"/>
                </a:solidFill>
              </a:rPr>
              <a:t>Parent A offered ER records to prove Parent B negligent &amp; unfit</a:t>
            </a:r>
          </a:p>
          <a:p>
            <a:pPr marL="0" indent="0">
              <a:buNone/>
            </a:pPr>
            <a:r>
              <a:rPr lang="en-US" sz="2400" dirty="0">
                <a:solidFill>
                  <a:schemeClr val="tx1"/>
                </a:solidFill>
              </a:rPr>
              <a:t>Statistical analysis of fractures showed:</a:t>
            </a:r>
          </a:p>
          <a:p>
            <a:r>
              <a:rPr lang="en-US" sz="2400" dirty="0">
                <a:solidFill>
                  <a:schemeClr val="tx1"/>
                </a:solidFill>
              </a:rPr>
              <a:t>More fractures occurred during Parent B’s parenting time</a:t>
            </a:r>
          </a:p>
          <a:p>
            <a:r>
              <a:rPr lang="en-US" sz="2400" dirty="0">
                <a:solidFill>
                  <a:schemeClr val="tx1"/>
                </a:solidFill>
              </a:rPr>
              <a:t>Parent B also had more parenting time</a:t>
            </a:r>
          </a:p>
          <a:p>
            <a:r>
              <a:rPr lang="en-US" sz="2400" dirty="0">
                <a:solidFill>
                  <a:schemeClr val="tx1"/>
                </a:solidFill>
              </a:rPr>
              <a:t>Controlling for parenting time, slightly more risk with Parent </a:t>
            </a:r>
            <a:r>
              <a:rPr lang="en-US" sz="2400" i="1" dirty="0">
                <a:solidFill>
                  <a:schemeClr val="tx1"/>
                </a:solidFill>
              </a:rPr>
              <a:t>A</a:t>
            </a:r>
          </a:p>
          <a:p>
            <a:pPr marL="0" indent="0">
              <a:buNone/>
            </a:pPr>
            <a:r>
              <a:rPr lang="en-US" sz="2400" dirty="0">
                <a:solidFill>
                  <a:schemeClr val="tx1"/>
                </a:solidFill>
              </a:rPr>
              <a:t>Parent A did </a:t>
            </a:r>
            <a:r>
              <a:rPr lang="en-US" sz="2400" i="1" dirty="0">
                <a:solidFill>
                  <a:schemeClr val="tx1"/>
                </a:solidFill>
              </a:rPr>
              <a:t>not</a:t>
            </a:r>
            <a:r>
              <a:rPr lang="en-US" sz="2400" dirty="0">
                <a:solidFill>
                  <a:schemeClr val="tx1"/>
                </a:solidFill>
              </a:rPr>
              <a:t> seem intentionally fraudulent</a:t>
            </a:r>
          </a:p>
          <a:p>
            <a:pPr marL="0" indent="0">
              <a:buNone/>
            </a:pPr>
            <a:r>
              <a:rPr lang="en-US" sz="2400" dirty="0">
                <a:solidFill>
                  <a:schemeClr val="tx1"/>
                </a:solidFill>
              </a:rPr>
              <a:t>Parent A </a:t>
            </a:r>
            <a:r>
              <a:rPr lang="en-US" sz="2400" i="1" dirty="0">
                <a:solidFill>
                  <a:schemeClr val="tx1"/>
                </a:solidFill>
              </a:rPr>
              <a:t>did</a:t>
            </a:r>
            <a:r>
              <a:rPr lang="en-US" sz="2400" dirty="0">
                <a:solidFill>
                  <a:schemeClr val="tx1"/>
                </a:solidFill>
              </a:rPr>
              <a:t> seem angry with &amp; disrespectful of Parent B, self-righteous, &amp; desperate to minimize loss of parenting time</a:t>
            </a:r>
          </a:p>
        </p:txBody>
      </p:sp>
    </p:spTree>
    <p:extLst>
      <p:ext uri="{BB962C8B-B14F-4D97-AF65-F5344CB8AC3E}">
        <p14:creationId xmlns:p14="http://schemas.microsoft.com/office/powerpoint/2010/main" val="250260071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TM10001115[[fn=Parcel]]</Template>
  <TotalTime>11585</TotalTime>
  <Words>1891</Words>
  <Application>Microsoft Office PowerPoint</Application>
  <PresentationFormat>On-screen Show (4:3)</PresentationFormat>
  <Paragraphs>205</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Gill Sans MT</vt:lpstr>
      <vt:lpstr>Wingdings</vt:lpstr>
      <vt:lpstr>Parcel</vt:lpstr>
      <vt:lpstr>Lessons for  Matrimonial lawyers FROM  true-crime tv</vt:lpstr>
      <vt:lpstr>Fatal vows </vt:lpstr>
      <vt:lpstr>Fatal vows </vt:lpstr>
      <vt:lpstr>Kahler case (Season 1)</vt:lpstr>
      <vt:lpstr>DIVORCE Danger zones </vt:lpstr>
      <vt:lpstr>Potentially-Elevated risks </vt:lpstr>
      <vt:lpstr>Tomassoni case (season 4) </vt:lpstr>
      <vt:lpstr>Disappearing assets </vt:lpstr>
      <vt:lpstr>CasE of the fractured family </vt:lpstr>
      <vt:lpstr>False accusations </vt:lpstr>
      <vt:lpstr>Case of the kidnapped kansans </vt:lpstr>
      <vt:lpstr>Parental kidnapping </vt:lpstr>
      <vt:lpstr>Parental kidnapping, Continued </vt:lpstr>
      <vt:lpstr>Vallow case</vt:lpstr>
      <vt:lpstr>Murder</vt:lpstr>
      <vt:lpstr>Divorce as precipitating factor</vt:lpstr>
      <vt:lpstr>Tragic outcomes</vt:lpstr>
      <vt:lpstr>Tips for lawyers</vt:lpstr>
      <vt:lpstr>Model Rule 1.6 (in part)</vt:lpstr>
      <vt:lpstr>Model rule 1.16 (in part)</vt:lpstr>
      <vt:lpstr>Model rule 1.18 (in part)</vt:lpstr>
      <vt:lpstr>Model rule 3.1 (in part)</vt:lpstr>
      <vt:lpstr>Model rule 3.4 (in part)</vt:lpstr>
      <vt:lpstr>Model rule 4.4 (in part)</vt:lpstr>
    </vt:vector>
  </TitlesOfParts>
  <Company>Alan D. Pratzel, Attorney at Law,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Impaired Attorneys</dc:title>
  <dc:creator>Brian Russell;Charles Gotschall</dc:creator>
  <cp:lastModifiedBy>Brian Russell</cp:lastModifiedBy>
  <cp:revision>288</cp:revision>
  <cp:lastPrinted>2021-08-13T07:15:01Z</cp:lastPrinted>
  <dcterms:created xsi:type="dcterms:W3CDTF">2008-11-13T22:01:03Z</dcterms:created>
  <dcterms:modified xsi:type="dcterms:W3CDTF">2021-08-13T08:29:41Z</dcterms:modified>
</cp:coreProperties>
</file>